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80" r:id="rId3"/>
    <p:sldId id="286" r:id="rId4"/>
    <p:sldId id="309" r:id="rId5"/>
    <p:sldId id="285" r:id="rId6"/>
    <p:sldId id="310" r:id="rId7"/>
    <p:sldId id="304" r:id="rId8"/>
    <p:sldId id="312" r:id="rId9"/>
    <p:sldId id="314" r:id="rId10"/>
    <p:sldId id="313" r:id="rId11"/>
    <p:sldId id="311" r:id="rId12"/>
    <p:sldId id="287" r:id="rId13"/>
    <p:sldId id="284" r:id="rId14"/>
    <p:sldId id="317" r:id="rId15"/>
    <p:sldId id="316" r:id="rId16"/>
    <p:sldId id="315" r:id="rId17"/>
    <p:sldId id="288" r:id="rId18"/>
    <p:sldId id="318" r:id="rId19"/>
    <p:sldId id="374" r:id="rId20"/>
    <p:sldId id="375" r:id="rId21"/>
    <p:sldId id="290" r:id="rId22"/>
    <p:sldId id="326" r:id="rId23"/>
    <p:sldId id="327" r:id="rId24"/>
    <p:sldId id="325" r:id="rId25"/>
    <p:sldId id="328" r:id="rId26"/>
    <p:sldId id="329" r:id="rId27"/>
    <p:sldId id="324" r:id="rId28"/>
    <p:sldId id="330" r:id="rId29"/>
    <p:sldId id="291" r:id="rId30"/>
    <p:sldId id="332" r:id="rId31"/>
    <p:sldId id="331" r:id="rId32"/>
    <p:sldId id="399" r:id="rId33"/>
    <p:sldId id="400" r:id="rId34"/>
    <p:sldId id="401" r:id="rId35"/>
    <p:sldId id="292" r:id="rId36"/>
    <p:sldId id="372" r:id="rId37"/>
    <p:sldId id="307" r:id="rId38"/>
    <p:sldId id="334" r:id="rId39"/>
    <p:sldId id="308" r:id="rId40"/>
    <p:sldId id="336" r:id="rId41"/>
    <p:sldId id="337" r:id="rId42"/>
    <p:sldId id="335" r:id="rId43"/>
    <p:sldId id="340" r:id="rId44"/>
    <p:sldId id="338" r:id="rId45"/>
    <p:sldId id="295" r:id="rId46"/>
    <p:sldId id="373" r:id="rId47"/>
    <p:sldId id="342" r:id="rId48"/>
    <p:sldId id="344" r:id="rId49"/>
    <p:sldId id="345" r:id="rId50"/>
    <p:sldId id="376" r:id="rId51"/>
    <p:sldId id="377" r:id="rId52"/>
    <p:sldId id="347" r:id="rId53"/>
    <p:sldId id="346" r:id="rId54"/>
    <p:sldId id="293" r:id="rId55"/>
    <p:sldId id="349" r:id="rId56"/>
    <p:sldId id="350" r:id="rId57"/>
    <p:sldId id="348" r:id="rId58"/>
    <p:sldId id="296" r:id="rId59"/>
    <p:sldId id="351" r:id="rId60"/>
    <p:sldId id="354" r:id="rId61"/>
    <p:sldId id="395" r:id="rId62"/>
    <p:sldId id="396" r:id="rId63"/>
    <p:sldId id="398" r:id="rId64"/>
    <p:sldId id="397" r:id="rId65"/>
    <p:sldId id="353" r:id="rId66"/>
    <p:sldId id="352" r:id="rId67"/>
    <p:sldId id="355" r:id="rId68"/>
    <p:sldId id="297" r:id="rId69"/>
    <p:sldId id="298" r:id="rId70"/>
    <p:sldId id="356" r:id="rId71"/>
    <p:sldId id="361" r:id="rId72"/>
    <p:sldId id="360" r:id="rId73"/>
    <p:sldId id="364" r:id="rId74"/>
    <p:sldId id="363" r:id="rId75"/>
    <p:sldId id="362" r:id="rId76"/>
    <p:sldId id="365" r:id="rId77"/>
    <p:sldId id="366" r:id="rId78"/>
    <p:sldId id="370" r:id="rId79"/>
    <p:sldId id="299" r:id="rId80"/>
    <p:sldId id="367" r:id="rId81"/>
    <p:sldId id="368" r:id="rId82"/>
    <p:sldId id="369" r:id="rId83"/>
    <p:sldId id="378" r:id="rId84"/>
    <p:sldId id="371" r:id="rId85"/>
  </p:sldIdLst>
  <p:sldSz cx="9144000" cy="6858000" type="screen4x3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60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88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37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65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66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9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73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62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5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FE45-8877-4EF8-BBDB-C3C3C4024E1A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794D-CA6D-4B83-A3F6-6C16657B6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68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4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23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7.jpeg"/><Relationship Id="rId12" Type="http://schemas.openxmlformats.org/officeDocument/2006/relationships/image" Target="../media/image24.jpeg"/><Relationship Id="rId17" Type="http://schemas.openxmlformats.org/officeDocument/2006/relationships/image" Target="../media/image15.jpeg"/><Relationship Id="rId2" Type="http://schemas.openxmlformats.org/officeDocument/2006/relationships/image" Target="../media/image28.jpe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3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22.jpeg"/><Relationship Id="rId19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1.jpeg"/><Relationship Id="rId7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37.jpeg"/><Relationship Id="rId5" Type="http://schemas.openxmlformats.org/officeDocument/2006/relationships/image" Target="../media/image3.png"/><Relationship Id="rId10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47.jpeg"/><Relationship Id="rId7" Type="http://schemas.openxmlformats.org/officeDocument/2006/relationships/image" Target="../media/image7.jpeg"/><Relationship Id="rId12" Type="http://schemas.openxmlformats.org/officeDocument/2006/relationships/image" Target="../media/image38.jpeg"/><Relationship Id="rId17" Type="http://schemas.openxmlformats.org/officeDocument/2006/relationships/image" Target="../media/image43.png"/><Relationship Id="rId2" Type="http://schemas.openxmlformats.org/officeDocument/2006/relationships/image" Target="../media/image33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37.jpeg"/><Relationship Id="rId5" Type="http://schemas.openxmlformats.org/officeDocument/2006/relationships/image" Target="../media/image3.pn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4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.png"/><Relationship Id="rId7" Type="http://schemas.openxmlformats.org/officeDocument/2006/relationships/image" Target="../media/image50.jpeg"/><Relationship Id="rId12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48.jpeg"/><Relationship Id="rId5" Type="http://schemas.openxmlformats.org/officeDocument/2006/relationships/image" Target="../media/image6.jpe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53.png"/><Relationship Id="rId5" Type="http://schemas.openxmlformats.org/officeDocument/2006/relationships/image" Target="../media/image3.png"/><Relationship Id="rId15" Type="http://schemas.openxmlformats.org/officeDocument/2006/relationships/image" Target="../media/image49.jpeg"/><Relationship Id="rId10" Type="http://schemas.openxmlformats.org/officeDocument/2006/relationships/image" Target="../media/image52.jpeg"/><Relationship Id="rId4" Type="http://schemas.openxmlformats.org/officeDocument/2006/relationships/image" Target="../media/image4.png"/><Relationship Id="rId9" Type="http://schemas.openxmlformats.org/officeDocument/2006/relationships/image" Target="../media/image51.jpeg"/><Relationship Id="rId1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61.pn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70.jpe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70.jpe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70.jpe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70.jpe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70.jpe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3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3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71.png"/><Relationship Id="rId7" Type="http://schemas.openxmlformats.org/officeDocument/2006/relationships/image" Target="../media/image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73.gif"/><Relationship Id="rId4" Type="http://schemas.openxmlformats.org/officeDocument/2006/relationships/image" Target="../media/image2.png"/><Relationship Id="rId9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80.jpeg"/><Relationship Id="rId3" Type="http://schemas.openxmlformats.org/officeDocument/2006/relationships/image" Target="../media/image4.png"/><Relationship Id="rId7" Type="http://schemas.openxmlformats.org/officeDocument/2006/relationships/image" Target="../media/image75.jpeg"/><Relationship Id="rId12" Type="http://schemas.openxmlformats.org/officeDocument/2006/relationships/image" Target="../media/image7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78.jpeg"/><Relationship Id="rId5" Type="http://schemas.openxmlformats.org/officeDocument/2006/relationships/image" Target="../media/image6.jpeg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77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79.jpeg"/><Relationship Id="rId3" Type="http://schemas.openxmlformats.org/officeDocument/2006/relationships/image" Target="../media/image4.png"/><Relationship Id="rId7" Type="http://schemas.openxmlformats.org/officeDocument/2006/relationships/image" Target="../media/image75.jpeg"/><Relationship Id="rId12" Type="http://schemas.openxmlformats.org/officeDocument/2006/relationships/image" Target="../media/image7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76.png"/><Relationship Id="rId5" Type="http://schemas.openxmlformats.org/officeDocument/2006/relationships/image" Target="../media/image6.jpe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77.jpeg"/><Relationship Id="rId14" Type="http://schemas.openxmlformats.org/officeDocument/2006/relationships/image" Target="../media/image8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png"/><Relationship Id="rId7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png"/><Relationship Id="rId7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png"/><Relationship Id="rId7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85.jpeg"/><Relationship Id="rId5" Type="http://schemas.openxmlformats.org/officeDocument/2006/relationships/image" Target="../media/image6.jpe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85.jpeg"/><Relationship Id="rId5" Type="http://schemas.openxmlformats.org/officeDocument/2006/relationships/image" Target="../media/image6.jpe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5.jpeg"/><Relationship Id="rId18" Type="http://schemas.openxmlformats.org/officeDocument/2006/relationships/image" Target="../media/image96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91.jpeg"/><Relationship Id="rId17" Type="http://schemas.openxmlformats.org/officeDocument/2006/relationships/image" Target="../media/image95.jpeg"/><Relationship Id="rId2" Type="http://schemas.openxmlformats.org/officeDocument/2006/relationships/image" Target="../media/image90.pn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93.jpe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36.jpeg"/><Relationship Id="rId18" Type="http://schemas.openxmlformats.org/officeDocument/2006/relationships/image" Target="../media/image94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91.jpeg"/><Relationship Id="rId17" Type="http://schemas.openxmlformats.org/officeDocument/2006/relationships/image" Target="../media/image93.jpeg"/><Relationship Id="rId2" Type="http://schemas.openxmlformats.org/officeDocument/2006/relationships/image" Target="../media/image90.png"/><Relationship Id="rId16" Type="http://schemas.openxmlformats.org/officeDocument/2006/relationships/image" Target="../media/image92.png"/><Relationship Id="rId20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85.jpeg"/><Relationship Id="rId10" Type="http://schemas.openxmlformats.org/officeDocument/2006/relationships/image" Target="../media/image43.png"/><Relationship Id="rId19" Type="http://schemas.openxmlformats.org/officeDocument/2006/relationships/image" Target="../media/image95.jpeg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37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36.jpeg"/><Relationship Id="rId18" Type="http://schemas.openxmlformats.org/officeDocument/2006/relationships/image" Target="../media/image94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91.jpeg"/><Relationship Id="rId17" Type="http://schemas.openxmlformats.org/officeDocument/2006/relationships/image" Target="../media/image93.jpeg"/><Relationship Id="rId2" Type="http://schemas.openxmlformats.org/officeDocument/2006/relationships/image" Target="../media/image90.png"/><Relationship Id="rId16" Type="http://schemas.openxmlformats.org/officeDocument/2006/relationships/image" Target="../media/image92.png"/><Relationship Id="rId20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85.jpeg"/><Relationship Id="rId10" Type="http://schemas.openxmlformats.org/officeDocument/2006/relationships/image" Target="../media/image43.png"/><Relationship Id="rId19" Type="http://schemas.openxmlformats.org/officeDocument/2006/relationships/image" Target="../media/image95.jpeg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37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4.pn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1.jpeg"/><Relationship Id="rId5" Type="http://schemas.openxmlformats.org/officeDocument/2006/relationships/image" Target="../media/image6.jpeg"/><Relationship Id="rId10" Type="http://schemas.openxmlformats.org/officeDocument/2006/relationships/image" Target="../media/image100.jpeg"/><Relationship Id="rId4" Type="http://schemas.openxmlformats.org/officeDocument/2006/relationships/image" Target="../media/image3.png"/><Relationship Id="rId9" Type="http://schemas.openxmlformats.org/officeDocument/2006/relationships/image" Target="../media/image9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7.jpeg"/><Relationship Id="rId5" Type="http://schemas.openxmlformats.org/officeDocument/2006/relationships/image" Target="../media/image6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4.png"/><Relationship Id="rId7" Type="http://schemas.openxmlformats.org/officeDocument/2006/relationships/image" Target="../media/image10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5.jpeg"/><Relationship Id="rId4" Type="http://schemas.openxmlformats.org/officeDocument/2006/relationships/image" Target="../media/image3.png"/><Relationship Id="rId9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4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23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Relationship Id="rId14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4.png"/><Relationship Id="rId7" Type="http://schemas.openxmlformats.org/officeDocument/2006/relationships/image" Target="../media/image10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9.png"/><Relationship Id="rId5" Type="http://schemas.openxmlformats.org/officeDocument/2006/relationships/image" Target="../media/image6.jpeg"/><Relationship Id="rId10" Type="http://schemas.openxmlformats.org/officeDocument/2006/relationships/image" Target="../media/image105.jpeg"/><Relationship Id="rId4" Type="http://schemas.openxmlformats.org/officeDocument/2006/relationships/image" Target="../media/image3.png"/><Relationship Id="rId9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4.png"/><Relationship Id="rId7" Type="http://schemas.openxmlformats.org/officeDocument/2006/relationships/image" Target="../media/image10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9.png"/><Relationship Id="rId5" Type="http://schemas.openxmlformats.org/officeDocument/2006/relationships/image" Target="../media/image6.jpeg"/><Relationship Id="rId10" Type="http://schemas.openxmlformats.org/officeDocument/2006/relationships/image" Target="../media/image105.jpeg"/><Relationship Id="rId4" Type="http://schemas.openxmlformats.org/officeDocument/2006/relationships/image" Target="../media/image3.png"/><Relationship Id="rId9" Type="http://schemas.openxmlformats.org/officeDocument/2006/relationships/image" Target="../media/image10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3" Type="http://schemas.openxmlformats.org/officeDocument/2006/relationships/image" Target="../media/image4.png"/><Relationship Id="rId7" Type="http://schemas.openxmlformats.org/officeDocument/2006/relationships/image" Target="../media/image106.jpeg"/><Relationship Id="rId12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9.png"/><Relationship Id="rId5" Type="http://schemas.openxmlformats.org/officeDocument/2006/relationships/image" Target="../media/image6.jpeg"/><Relationship Id="rId10" Type="http://schemas.openxmlformats.org/officeDocument/2006/relationships/image" Target="../media/image105.jpeg"/><Relationship Id="rId4" Type="http://schemas.openxmlformats.org/officeDocument/2006/relationships/image" Target="../media/image3.png"/><Relationship Id="rId9" Type="http://schemas.openxmlformats.org/officeDocument/2006/relationships/image" Target="../media/image10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4.png"/><Relationship Id="rId7" Type="http://schemas.openxmlformats.org/officeDocument/2006/relationships/image" Target="../media/image1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5.jpeg"/><Relationship Id="rId5" Type="http://schemas.openxmlformats.org/officeDocument/2006/relationships/image" Target="../media/image6.jpeg"/><Relationship Id="rId10" Type="http://schemas.openxmlformats.org/officeDocument/2006/relationships/image" Target="../media/image114.jpeg"/><Relationship Id="rId4" Type="http://schemas.openxmlformats.org/officeDocument/2006/relationships/image" Target="../media/image3.png"/><Relationship Id="rId9" Type="http://schemas.openxmlformats.org/officeDocument/2006/relationships/image" Target="../media/image113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4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23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0"/>
            <a:ext cx="9144000" cy="64472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97" y="346882"/>
            <a:ext cx="3757090" cy="531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498372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17" y="63491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700">
            <a:off x="6729807" y="1352017"/>
            <a:ext cx="1803913" cy="242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latin typeface="ISOCTEUR" panose="020B0609020202020204" pitchFamily="49" charset="0"/>
              </a:rPr>
              <a:t>Kako nam je danas?  Koje su nam obaveze?  Što možemo učiniti?</a:t>
            </a:r>
            <a:endParaRPr lang="hr-HR" sz="1600" dirty="0"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avokutnik 42"/>
          <p:cNvSpPr/>
          <p:nvPr/>
        </p:nvSpPr>
        <p:spPr>
          <a:xfrm>
            <a:off x="78522" y="1835689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22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75" y="2580039"/>
            <a:ext cx="470475" cy="3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97" y="2943841"/>
            <a:ext cx="456815" cy="2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11" y="3223641"/>
            <a:ext cx="456815" cy="3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avokutnik 24"/>
          <p:cNvSpPr/>
          <p:nvPr/>
        </p:nvSpPr>
        <p:spPr>
          <a:xfrm>
            <a:off x="7527911" y="3529225"/>
            <a:ext cx="468079" cy="21151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18" y="1231676"/>
            <a:ext cx="576064" cy="3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26" y="1673212"/>
            <a:ext cx="470475" cy="2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09" y="1938736"/>
            <a:ext cx="445438" cy="2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94" y="2240143"/>
            <a:ext cx="466353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avokutnik 29"/>
          <p:cNvSpPr/>
          <p:nvPr/>
        </p:nvSpPr>
        <p:spPr>
          <a:xfrm>
            <a:off x="6516216" y="2644688"/>
            <a:ext cx="468079" cy="299969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90" y="2124193"/>
            <a:ext cx="483705" cy="1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9" y="2319316"/>
            <a:ext cx="487966" cy="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2489236"/>
            <a:ext cx="492355" cy="1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1258285"/>
            <a:ext cx="492354" cy="2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417647"/>
            <a:ext cx="492355" cy="2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690334"/>
            <a:ext cx="492355" cy="2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939818"/>
            <a:ext cx="492355" cy="1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ravokutnik 37"/>
          <p:cNvSpPr/>
          <p:nvPr/>
        </p:nvSpPr>
        <p:spPr>
          <a:xfrm>
            <a:off x="8521675" y="1223659"/>
            <a:ext cx="127189" cy="442072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kstniOkvir 38"/>
          <p:cNvSpPr txBox="1"/>
          <p:nvPr/>
        </p:nvSpPr>
        <p:spPr>
          <a:xfrm>
            <a:off x="6444208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2018.      2020.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2814" r="17264" b="2793"/>
          <a:stretch/>
        </p:blipFill>
        <p:spPr bwMode="auto">
          <a:xfrm>
            <a:off x="687941" y="2501035"/>
            <a:ext cx="3033792" cy="175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kstniOkvir 40"/>
          <p:cNvSpPr txBox="1"/>
          <p:nvPr/>
        </p:nvSpPr>
        <p:spPr>
          <a:xfrm>
            <a:off x="351279" y="4509120"/>
            <a:ext cx="368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2015.-2017.  2,26% 	(1,13% godišnje)</a:t>
            </a:r>
          </a:p>
          <a:p>
            <a:pPr algn="just"/>
            <a:endParaRPr lang="hr-HR" dirty="0" smtClean="0">
              <a:latin typeface="ISOCPEUR" panose="020B0604020202020204" pitchFamily="34" charset="0"/>
            </a:endParaRPr>
          </a:p>
          <a:p>
            <a:pPr algn="just"/>
            <a:r>
              <a:rPr lang="hr-HR" dirty="0" smtClean="0">
                <a:latin typeface="ISOCPEUR" panose="020B0604020202020204" pitchFamily="34" charset="0"/>
              </a:rPr>
              <a:t>2017.-2020. 26,00% 	</a:t>
            </a:r>
            <a:r>
              <a:rPr lang="hr-HR" b="1" dirty="0" smtClean="0">
                <a:solidFill>
                  <a:srgbClr val="FF0000"/>
                </a:solidFill>
                <a:latin typeface="ISOCPEUR" panose="020B0604020202020204" pitchFamily="34" charset="0"/>
              </a:rPr>
              <a:t>(8,67% godišnje)</a:t>
            </a:r>
          </a:p>
        </p:txBody>
      </p:sp>
      <p:sp>
        <p:nvSpPr>
          <p:cNvPr id="4" name="Strelica udesno 3"/>
          <p:cNvSpPr/>
          <p:nvPr/>
        </p:nvSpPr>
        <p:spPr>
          <a:xfrm>
            <a:off x="7092280" y="3223641"/>
            <a:ext cx="360040" cy="3055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9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\2018\26_otpad uredi kune uštedi\javna tribina 01\ilustracije\13618035-businesswoman-stops-time-from-the-hour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2675"/>
            <a:ext cx="3452146" cy="52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Pravokutnik 42"/>
          <p:cNvSpPr/>
          <p:nvPr/>
        </p:nvSpPr>
        <p:spPr>
          <a:xfrm>
            <a:off x="78522" y="1835689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22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75" y="2580039"/>
            <a:ext cx="470475" cy="3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97" y="2943841"/>
            <a:ext cx="456815" cy="2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11" y="3223641"/>
            <a:ext cx="456815" cy="3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avokutnik 24"/>
          <p:cNvSpPr/>
          <p:nvPr/>
        </p:nvSpPr>
        <p:spPr>
          <a:xfrm>
            <a:off x="7527911" y="3529225"/>
            <a:ext cx="468079" cy="21151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18" y="1231676"/>
            <a:ext cx="576064" cy="3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26" y="1673212"/>
            <a:ext cx="470475" cy="2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09" y="1938736"/>
            <a:ext cx="445438" cy="2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94" y="2240143"/>
            <a:ext cx="466353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avokutnik 29"/>
          <p:cNvSpPr/>
          <p:nvPr/>
        </p:nvSpPr>
        <p:spPr>
          <a:xfrm>
            <a:off x="6516216" y="2644688"/>
            <a:ext cx="468079" cy="299969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90" y="2124193"/>
            <a:ext cx="483705" cy="1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9" y="2319316"/>
            <a:ext cx="487966" cy="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2489236"/>
            <a:ext cx="492355" cy="1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1258285"/>
            <a:ext cx="492354" cy="2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417647"/>
            <a:ext cx="492355" cy="2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690334"/>
            <a:ext cx="492355" cy="2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939818"/>
            <a:ext cx="492355" cy="1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ravokutnik 37"/>
          <p:cNvSpPr/>
          <p:nvPr/>
        </p:nvSpPr>
        <p:spPr>
          <a:xfrm>
            <a:off x="8521675" y="1223659"/>
            <a:ext cx="127189" cy="442072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kstniOkvir 38"/>
          <p:cNvSpPr txBox="1"/>
          <p:nvPr/>
        </p:nvSpPr>
        <p:spPr>
          <a:xfrm>
            <a:off x="6444208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2018.      2020.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2814" r="17264" b="2793"/>
          <a:stretch/>
        </p:blipFill>
        <p:spPr bwMode="auto">
          <a:xfrm>
            <a:off x="687941" y="2501035"/>
            <a:ext cx="3033792" cy="175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kstniOkvir 40"/>
          <p:cNvSpPr txBox="1"/>
          <p:nvPr/>
        </p:nvSpPr>
        <p:spPr>
          <a:xfrm>
            <a:off x="351279" y="4509120"/>
            <a:ext cx="368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2015.-2017.  2,26% 	(1,13% godišnje)</a:t>
            </a:r>
          </a:p>
          <a:p>
            <a:pPr algn="just"/>
            <a:endParaRPr lang="hr-HR" dirty="0" smtClean="0">
              <a:latin typeface="ISOCPEUR" panose="020B0604020202020204" pitchFamily="34" charset="0"/>
            </a:endParaRPr>
          </a:p>
          <a:p>
            <a:pPr algn="just"/>
            <a:r>
              <a:rPr lang="hr-HR" dirty="0" smtClean="0">
                <a:latin typeface="ISOCPEUR" panose="020B0604020202020204" pitchFamily="34" charset="0"/>
              </a:rPr>
              <a:t>2017.-2020. 26,00% 	</a:t>
            </a:r>
            <a:r>
              <a:rPr lang="hr-HR" b="1" dirty="0" smtClean="0">
                <a:solidFill>
                  <a:srgbClr val="FF0000"/>
                </a:solidFill>
                <a:latin typeface="ISOCPEUR" panose="020B0604020202020204" pitchFamily="34" charset="0"/>
              </a:rPr>
              <a:t>(8,67% godišnje)</a:t>
            </a:r>
          </a:p>
        </p:txBody>
      </p:sp>
      <p:sp>
        <p:nvSpPr>
          <p:cNvPr id="4" name="Strelica udesno 3"/>
          <p:cNvSpPr/>
          <p:nvPr/>
        </p:nvSpPr>
        <p:spPr>
          <a:xfrm>
            <a:off x="7092280" y="3223641"/>
            <a:ext cx="360040" cy="3055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7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28352"/>
            <a:ext cx="4737587" cy="39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d\2018\26_otpad uredi kune uštedi\javna tribina 01\ilustracije\Vet+practices+can+reach+more+people+with+internet+marke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29" y="18065"/>
            <a:ext cx="574766" cy="5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utnik 16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859772" y="378395"/>
            <a:ext cx="57254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područje Grada Crikvenice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održivo gospodarenje otpadom </a:t>
            </a:r>
          </a:p>
          <a:p>
            <a:pPr algn="just"/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izobrazno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-informativna kampanja (2018.-2019.)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maleni i veliki sugrađani i naši gosti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niz aktivnosti i sadržaja</a:t>
            </a:r>
          </a:p>
          <a:p>
            <a:pPr algn="just"/>
            <a:endParaRPr lang="hr-HR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 projektu…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67134" y="296394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u fokusu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d\2018\26_otpad uredi kune uštedi\javna tribina 01\ilustracije\Vet+practices+can+reach+more+people+with+internet+marke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29" y="18065"/>
            <a:ext cx="574766" cy="5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\2018\26_otpad uredi kune uštedi\javna tribina 01\ilustracije\book-icon-isolated-on-round-background-vector-159857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5036" r="6674" b="14079"/>
          <a:stretch/>
        </p:blipFill>
        <p:spPr bwMode="auto">
          <a:xfrm>
            <a:off x="8326528" y="1535368"/>
            <a:ext cx="549330" cy="5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utnik 16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859772" y="378395"/>
            <a:ext cx="57254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područje Grada Crikvenice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održivo gospodarenje otpadom </a:t>
            </a:r>
          </a:p>
          <a:p>
            <a:pPr algn="just"/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izobrazno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-informativna kampanja (2018.-2019.)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maleni i veliki sugrađani i naši gosti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niz aktivnosti i sadržaja</a:t>
            </a:r>
          </a:p>
          <a:p>
            <a:pPr algn="just"/>
            <a:endParaRPr lang="hr-HR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sustav zbrinjavanja komunalnog otpada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odvojeno prikupljanje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reciklabilnog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 otpada - koristi i uštede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recikliranje</a:t>
            </a:r>
          </a:p>
          <a:p>
            <a:pPr algn="just"/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kompostiranje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 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zakonske obveze</a:t>
            </a:r>
          </a:p>
          <a:p>
            <a:pPr algn="just"/>
            <a:endParaRPr lang="hr-HR" dirty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 projektu…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67134" y="296394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u fokusu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471258" y="1787336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tema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d\2018\26_otpad uredi kune uštedi\javna tribina 01\ilustracije\Vet+practices+can+reach+more+people+with+internet+marke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29" y="18065"/>
            <a:ext cx="574766" cy="5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\2018\26_otpad uredi kune uštedi\javna tribina 01\ilustracije\book-icon-isolated-on-round-background-vector-159857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5036" r="6674" b="14079"/>
          <a:stretch/>
        </p:blipFill>
        <p:spPr bwMode="auto">
          <a:xfrm>
            <a:off x="8326528" y="1535368"/>
            <a:ext cx="549330" cy="5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\2018\26_otpad uredi kune uštedi\javna tribina 01\ilustracije\videoblocks-target-icon-in-png-format-with-alpha-transparency-channel_htm9hdmj_thumbnail-full0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r="19654"/>
          <a:stretch/>
        </p:blipFill>
        <p:spPr bwMode="auto">
          <a:xfrm>
            <a:off x="8359592" y="3143482"/>
            <a:ext cx="600175" cy="5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utnik 16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859772" y="378395"/>
            <a:ext cx="57254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područje Grada Crikvenice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održivo gospodarenje otpadom </a:t>
            </a:r>
          </a:p>
          <a:p>
            <a:pPr algn="just"/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izobrazno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-informativna kampanja (2018.-2019.)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maleni i veliki sugrađani i naši gosti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niz aktivnosti i sadržaja</a:t>
            </a:r>
          </a:p>
          <a:p>
            <a:pPr algn="just"/>
            <a:endParaRPr lang="hr-HR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sustav zbrinjavanja komunalnog otpada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odvojeno prikupljanje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reciklabilnog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 otpada - koristi i uštede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recikliranje</a:t>
            </a:r>
          </a:p>
          <a:p>
            <a:pPr algn="just"/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kompostiranje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 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zakonske obveze</a:t>
            </a:r>
          </a:p>
          <a:p>
            <a:pPr algn="just"/>
            <a:endParaRPr lang="hr-HR" dirty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povećati udio odvojeno prikupljenog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reciklabilnog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 otpada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smanjiti količinu miješanog komunalnog otpada na odlagalištima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dobra navika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manji računi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održivi razvoj</a:t>
            </a: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 projektu…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67134" y="296394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u fokusu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471258" y="1787336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tema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483097" y="3431513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cilj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d\2018\26_otpad uredi kune uštedi\javna tribina 01\ilustracije\Vet+practices+can+reach+more+people+with+internet+marke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29" y="18065"/>
            <a:ext cx="574766" cy="5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\2018\26_otpad uredi kune uštedi\javna tribina 01\ilustracije\book-icon-isolated-on-round-background-vector-159857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5036" r="6674" b="14079"/>
          <a:stretch/>
        </p:blipFill>
        <p:spPr bwMode="auto">
          <a:xfrm>
            <a:off x="8326528" y="1535368"/>
            <a:ext cx="549330" cy="5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\2018\26_otpad uredi kune uštedi\javna tribina 01\ilustracije\videoblocks-target-icon-in-png-format-with-alpha-transparency-channel_htm9hdmj_thumbnail-full0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r="19654"/>
          <a:stretch/>
        </p:blipFill>
        <p:spPr bwMode="auto">
          <a:xfrm>
            <a:off x="8359592" y="3143482"/>
            <a:ext cx="600175" cy="5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utnik 16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859772" y="378395"/>
            <a:ext cx="57254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područje Grada Crikvenice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održivo gospodarenje otpadom </a:t>
            </a:r>
          </a:p>
          <a:p>
            <a:pPr algn="just"/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izobrazno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-informativna kampanja (2018.-2019.)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maleni i veliki sugrađani i naši gosti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niz aktivnosti i sadržaja</a:t>
            </a:r>
          </a:p>
          <a:p>
            <a:pPr algn="just"/>
            <a:endParaRPr lang="hr-HR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sustav zbrinjavanja komunalnog otpada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odvojeno prikupljanje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reciklabilnog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 otpada - koristi i uštede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recikliranje</a:t>
            </a:r>
          </a:p>
          <a:p>
            <a:pPr algn="just"/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kompostiranje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 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zakonske obveze</a:t>
            </a:r>
          </a:p>
          <a:p>
            <a:pPr algn="just"/>
            <a:endParaRPr lang="hr-HR" dirty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povećati udio odvojeno prikupljenog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reciklabilnog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 otpada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smanjiti količinu miješanog komunalnog otpada na odlagalištima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dobra navika</a:t>
            </a:r>
          </a:p>
          <a:p>
            <a:pPr algn="just"/>
            <a:r>
              <a:rPr lang="hr-HR" b="1" dirty="0" smtClean="0">
                <a:latin typeface="ISOCPEUR" panose="020B0604020202020204" pitchFamily="34" charset="0"/>
              </a:rPr>
              <a:t>manji računi</a:t>
            </a:r>
          </a:p>
          <a:p>
            <a:pPr algn="just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održivi razvoj</a:t>
            </a: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 projektu…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67134" y="296394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u fokusu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471258" y="1787336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tema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483097" y="3431513"/>
            <a:ext cx="22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cilj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2699792" y="4840317"/>
            <a:ext cx="2016224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6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plaćamo?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ravokutnik 57"/>
          <p:cNvSpPr/>
          <p:nvPr/>
        </p:nvSpPr>
        <p:spPr>
          <a:xfrm>
            <a:off x="2686807" y="4554410"/>
            <a:ext cx="6091616" cy="1127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55" name="Picture 11" descr="D:\d\2018\26_otpad uredi kune uštedi\javna tribina 01\ilustracije\junkyard-vector-line-icon-junkyard-vector-line-icon-pollution-environmental-damage-symbol-1238313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7291" r="11051" b="19582"/>
          <a:stretch/>
        </p:blipFill>
        <p:spPr bwMode="auto">
          <a:xfrm>
            <a:off x="7723343" y="4627366"/>
            <a:ext cx="782650" cy="8035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plaćamo?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4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70" y="4635794"/>
            <a:ext cx="662902" cy="96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kstniOkvir 45"/>
          <p:cNvSpPr txBox="1"/>
          <p:nvPr/>
        </p:nvSpPr>
        <p:spPr>
          <a:xfrm>
            <a:off x="3499649" y="4656306"/>
            <a:ext cx="131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sp>
        <p:nvSpPr>
          <p:cNvPr id="47" name="Strelica udesno 46"/>
          <p:cNvSpPr/>
          <p:nvPr/>
        </p:nvSpPr>
        <p:spPr>
          <a:xfrm>
            <a:off x="4930778" y="4955928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TekstniOkvir 47"/>
          <p:cNvSpPr txBox="1"/>
          <p:nvPr/>
        </p:nvSpPr>
        <p:spPr>
          <a:xfrm>
            <a:off x="5066394" y="5281047"/>
            <a:ext cx="231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pretovarna stanica</a:t>
            </a:r>
          </a:p>
        </p:txBody>
      </p:sp>
      <p:sp>
        <p:nvSpPr>
          <p:cNvPr id="49" name="Strelica udesno 48"/>
          <p:cNvSpPr/>
          <p:nvPr/>
        </p:nvSpPr>
        <p:spPr>
          <a:xfrm>
            <a:off x="6957603" y="4923300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TekstniOkvir 49"/>
          <p:cNvSpPr txBox="1"/>
          <p:nvPr/>
        </p:nvSpPr>
        <p:spPr>
          <a:xfrm>
            <a:off x="7674492" y="5399258"/>
            <a:ext cx="8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CGO</a:t>
            </a:r>
          </a:p>
        </p:txBody>
      </p:sp>
      <p:pic>
        <p:nvPicPr>
          <p:cNvPr id="6154" name="Picture 10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60069"/>
          <a:stretch/>
        </p:blipFill>
        <p:spPr bwMode="auto">
          <a:xfrm>
            <a:off x="5822245" y="4627366"/>
            <a:ext cx="796189" cy="7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ravokutnik 57"/>
          <p:cNvSpPr/>
          <p:nvPr/>
        </p:nvSpPr>
        <p:spPr>
          <a:xfrm>
            <a:off x="2686807" y="4554410"/>
            <a:ext cx="6091616" cy="1127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55" name="Picture 11" descr="D:\d\2018\26_otpad uredi kune uštedi\javna tribina 01\ilustracije\junkyard-vector-line-icon-junkyard-vector-line-icon-pollution-environmental-damage-symbol-1238313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7291" r="11051" b="19582"/>
          <a:stretch/>
        </p:blipFill>
        <p:spPr bwMode="auto">
          <a:xfrm>
            <a:off x="7723343" y="4627366"/>
            <a:ext cx="782650" cy="8035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plaćamo?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4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70" y="4635794"/>
            <a:ext cx="662902" cy="96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kstniOkvir 45"/>
          <p:cNvSpPr txBox="1"/>
          <p:nvPr/>
        </p:nvSpPr>
        <p:spPr>
          <a:xfrm>
            <a:off x="3499649" y="4656306"/>
            <a:ext cx="131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sp>
        <p:nvSpPr>
          <p:cNvPr id="47" name="Strelica udesno 46"/>
          <p:cNvSpPr/>
          <p:nvPr/>
        </p:nvSpPr>
        <p:spPr>
          <a:xfrm>
            <a:off x="4930778" y="4955928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TekstniOkvir 47"/>
          <p:cNvSpPr txBox="1"/>
          <p:nvPr/>
        </p:nvSpPr>
        <p:spPr>
          <a:xfrm>
            <a:off x="5066394" y="5281047"/>
            <a:ext cx="231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pretovarna stanica</a:t>
            </a:r>
          </a:p>
        </p:txBody>
      </p:sp>
      <p:sp>
        <p:nvSpPr>
          <p:cNvPr id="49" name="Strelica udesno 48"/>
          <p:cNvSpPr/>
          <p:nvPr/>
        </p:nvSpPr>
        <p:spPr>
          <a:xfrm>
            <a:off x="6957603" y="4923300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TekstniOkvir 49"/>
          <p:cNvSpPr txBox="1"/>
          <p:nvPr/>
        </p:nvSpPr>
        <p:spPr>
          <a:xfrm>
            <a:off x="7674492" y="5399258"/>
            <a:ext cx="8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CGO</a:t>
            </a:r>
          </a:p>
        </p:txBody>
      </p:sp>
      <p:pic>
        <p:nvPicPr>
          <p:cNvPr id="6154" name="Picture 10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60069"/>
          <a:stretch/>
        </p:blipFill>
        <p:spPr bwMode="auto">
          <a:xfrm>
            <a:off x="5822245" y="4627366"/>
            <a:ext cx="796189" cy="7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utnik 19"/>
          <p:cNvSpPr/>
          <p:nvPr/>
        </p:nvSpPr>
        <p:spPr>
          <a:xfrm>
            <a:off x="2686807" y="3051107"/>
            <a:ext cx="6091616" cy="12206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6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22" y="3132359"/>
            <a:ext cx="794893" cy="7701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18" y="3136951"/>
            <a:ext cx="792882" cy="7655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niOkvir 22"/>
          <p:cNvSpPr txBox="1"/>
          <p:nvPr/>
        </p:nvSpPr>
        <p:spPr>
          <a:xfrm>
            <a:off x="2768101" y="3902472"/>
            <a:ext cx="232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zeleni i kuhinjski otpad</a:t>
            </a:r>
          </a:p>
        </p:txBody>
      </p:sp>
      <p:pic>
        <p:nvPicPr>
          <p:cNvPr id="24" name="Picture 8" descr="D:\d\2018\26_otpad uredi kune uštedi\javna tribina 01\ilustracije\63591821585883000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57" y="3046252"/>
            <a:ext cx="895044" cy="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D:\d\2018\26_otpad uredi kune uštedi\javna tribina 01\ilustracije\factory-Building-industry-Conservation-green-recycle-recycling-Ecology-environment-5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5" y="3131319"/>
            <a:ext cx="724911" cy="7249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trelica udesno 25"/>
          <p:cNvSpPr/>
          <p:nvPr/>
        </p:nvSpPr>
        <p:spPr>
          <a:xfrm>
            <a:off x="5428913" y="3400486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/>
          <p:cNvSpPr txBox="1"/>
          <p:nvPr/>
        </p:nvSpPr>
        <p:spPr>
          <a:xfrm>
            <a:off x="6268274" y="3821824"/>
            <a:ext cx="23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latin typeface="ISOCPEUR" panose="020B0604020202020204" pitchFamily="34" charset="0"/>
              </a:rPr>
              <a:t>kompostane</a:t>
            </a:r>
            <a:r>
              <a:rPr lang="hr-HR" dirty="0" smtClean="0">
                <a:latin typeface="ISOCPEUR" panose="020B0604020202020204" pitchFamily="34" charset="0"/>
              </a:rPr>
              <a:t>, bioplin</a:t>
            </a:r>
          </a:p>
        </p:txBody>
      </p:sp>
    </p:spTree>
    <p:extLst>
      <p:ext uri="{BB962C8B-B14F-4D97-AF65-F5344CB8AC3E}">
        <p14:creationId xmlns:p14="http://schemas.microsoft.com/office/powerpoint/2010/main" val="17610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688192" cy="568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ravokutnik 57"/>
          <p:cNvSpPr/>
          <p:nvPr/>
        </p:nvSpPr>
        <p:spPr>
          <a:xfrm>
            <a:off x="2686807" y="4554410"/>
            <a:ext cx="6091616" cy="1127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55" name="Picture 11" descr="D:\d\2018\26_otpad uredi kune uštedi\javna tribina 01\ilustracije\junkyard-vector-line-icon-junkyard-vector-line-icon-pollution-environmental-damage-symbol-1238313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7291" r="11051" b="19582"/>
          <a:stretch/>
        </p:blipFill>
        <p:spPr bwMode="auto">
          <a:xfrm>
            <a:off x="7723343" y="4627366"/>
            <a:ext cx="782650" cy="8035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plaćamo?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4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70" y="4635794"/>
            <a:ext cx="662902" cy="96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kstniOkvir 45"/>
          <p:cNvSpPr txBox="1"/>
          <p:nvPr/>
        </p:nvSpPr>
        <p:spPr>
          <a:xfrm>
            <a:off x="3499649" y="4656306"/>
            <a:ext cx="131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sp>
        <p:nvSpPr>
          <p:cNvPr id="47" name="Strelica udesno 46"/>
          <p:cNvSpPr/>
          <p:nvPr/>
        </p:nvSpPr>
        <p:spPr>
          <a:xfrm>
            <a:off x="4930778" y="4955928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TekstniOkvir 47"/>
          <p:cNvSpPr txBox="1"/>
          <p:nvPr/>
        </p:nvSpPr>
        <p:spPr>
          <a:xfrm>
            <a:off x="5066394" y="5281047"/>
            <a:ext cx="231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pretovarna stanica</a:t>
            </a:r>
          </a:p>
        </p:txBody>
      </p:sp>
      <p:sp>
        <p:nvSpPr>
          <p:cNvPr id="49" name="Strelica udesno 48"/>
          <p:cNvSpPr/>
          <p:nvPr/>
        </p:nvSpPr>
        <p:spPr>
          <a:xfrm>
            <a:off x="6957603" y="4923300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TekstniOkvir 49"/>
          <p:cNvSpPr txBox="1"/>
          <p:nvPr/>
        </p:nvSpPr>
        <p:spPr>
          <a:xfrm>
            <a:off x="7674492" y="5399258"/>
            <a:ext cx="8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CGO</a:t>
            </a:r>
          </a:p>
        </p:txBody>
      </p:sp>
      <p:pic>
        <p:nvPicPr>
          <p:cNvPr id="6154" name="Picture 10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60069"/>
          <a:stretch/>
        </p:blipFill>
        <p:spPr bwMode="auto">
          <a:xfrm>
            <a:off x="5822245" y="4627366"/>
            <a:ext cx="796189" cy="7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utnik 19"/>
          <p:cNvSpPr/>
          <p:nvPr/>
        </p:nvSpPr>
        <p:spPr>
          <a:xfrm>
            <a:off x="2686807" y="3051107"/>
            <a:ext cx="6091616" cy="12206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6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22" y="3132359"/>
            <a:ext cx="794893" cy="7701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18" y="3136951"/>
            <a:ext cx="792882" cy="7655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niOkvir 22"/>
          <p:cNvSpPr txBox="1"/>
          <p:nvPr/>
        </p:nvSpPr>
        <p:spPr>
          <a:xfrm>
            <a:off x="2768101" y="3902472"/>
            <a:ext cx="232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zeleni i kuhinjski otpad</a:t>
            </a:r>
          </a:p>
        </p:txBody>
      </p:sp>
      <p:pic>
        <p:nvPicPr>
          <p:cNvPr id="24" name="Picture 8" descr="D:\d\2018\26_otpad uredi kune uštedi\javna tribina 01\ilustracije\63591821585883000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57" y="3046252"/>
            <a:ext cx="895044" cy="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D:\d\2018\26_otpad uredi kune uštedi\javna tribina 01\ilustracije\factory-Building-industry-Conservation-green-recycle-recycling-Ecology-environment-5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5" y="3131319"/>
            <a:ext cx="724911" cy="7249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trelica udesno 25"/>
          <p:cNvSpPr/>
          <p:nvPr/>
        </p:nvSpPr>
        <p:spPr>
          <a:xfrm>
            <a:off x="5428913" y="3400486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/>
          <p:cNvSpPr txBox="1"/>
          <p:nvPr/>
        </p:nvSpPr>
        <p:spPr>
          <a:xfrm>
            <a:off x="6268274" y="3821824"/>
            <a:ext cx="23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latin typeface="ISOCPEUR" panose="020B0604020202020204" pitchFamily="34" charset="0"/>
              </a:rPr>
              <a:t>kompostane</a:t>
            </a:r>
            <a:r>
              <a:rPr lang="hr-HR" dirty="0" smtClean="0">
                <a:latin typeface="ISOCPEUR" panose="020B0604020202020204" pitchFamily="34" charset="0"/>
              </a:rPr>
              <a:t>, bioplin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2686807" y="-1"/>
            <a:ext cx="6091616" cy="2890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Picture 5" descr="D:\d\2018\26_otpad uredi kune uštedi\javna tribina 01\ilustracije\crv-recycling-center-in-pomona-300x30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79" y="440493"/>
            <a:ext cx="1410258" cy="14102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d\2018\26_otpad uredi kune uštedi\javna tribina 01\ilustracije\preuzm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00" y="698257"/>
            <a:ext cx="784849" cy="7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47" y="2328042"/>
            <a:ext cx="538118" cy="55415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6" y="23432"/>
            <a:ext cx="494025" cy="48959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35" y="1151792"/>
            <a:ext cx="517788" cy="51314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39" y="586186"/>
            <a:ext cx="507086" cy="5044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niOkvir 34"/>
          <p:cNvSpPr txBox="1"/>
          <p:nvPr/>
        </p:nvSpPr>
        <p:spPr>
          <a:xfrm>
            <a:off x="3217823" y="1835689"/>
            <a:ext cx="142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latin typeface="ISOCPEUR" panose="020B0604020202020204" pitchFamily="34" charset="0"/>
              </a:rPr>
              <a:t>reciklabilni</a:t>
            </a:r>
            <a:r>
              <a:rPr lang="hr-HR" dirty="0" smtClean="0">
                <a:latin typeface="ISOCPEUR" panose="020B0604020202020204" pitchFamily="34" charset="0"/>
              </a:rPr>
              <a:t> otpad</a:t>
            </a:r>
          </a:p>
        </p:txBody>
      </p:sp>
      <p:sp>
        <p:nvSpPr>
          <p:cNvPr id="36" name="TekstniOkvir 35"/>
          <p:cNvSpPr txBox="1"/>
          <p:nvPr/>
        </p:nvSpPr>
        <p:spPr>
          <a:xfrm>
            <a:off x="5570063" y="1806631"/>
            <a:ext cx="122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latin typeface="ISOCPEUR" panose="020B0604020202020204" pitchFamily="34" charset="0"/>
              </a:rPr>
              <a:t>reciklažno</a:t>
            </a:r>
            <a:r>
              <a:rPr lang="hr-HR" dirty="0" smtClean="0">
                <a:latin typeface="ISOCPEUR" panose="020B0604020202020204" pitchFamily="34" charset="0"/>
              </a:rPr>
              <a:t> dvorište</a:t>
            </a:r>
          </a:p>
        </p:txBody>
      </p:sp>
      <p:sp>
        <p:nvSpPr>
          <p:cNvPr id="37" name="TekstniOkvir 36"/>
          <p:cNvSpPr txBox="1"/>
          <p:nvPr/>
        </p:nvSpPr>
        <p:spPr>
          <a:xfrm>
            <a:off x="7438770" y="1792741"/>
            <a:ext cx="13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ovlašteni otkupljivač</a:t>
            </a:r>
          </a:p>
        </p:txBody>
      </p:sp>
      <p:pic>
        <p:nvPicPr>
          <p:cNvPr id="38" name="Picture 3" descr="D:\d\2018\26_otpad uredi kune uštedi\javna tribina 01\ilustracije\Truck-Icon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43" y="697192"/>
            <a:ext cx="833523" cy="7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trelica udesno 38"/>
          <p:cNvSpPr/>
          <p:nvPr/>
        </p:nvSpPr>
        <p:spPr>
          <a:xfrm>
            <a:off x="4941605" y="937890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Strelica udesno 39"/>
          <p:cNvSpPr/>
          <p:nvPr/>
        </p:nvSpPr>
        <p:spPr>
          <a:xfrm>
            <a:off x="6972914" y="937890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Picture 12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7" y="1746244"/>
            <a:ext cx="546670" cy="5261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elica udesno 75"/>
          <p:cNvSpPr/>
          <p:nvPr/>
        </p:nvSpPr>
        <p:spPr>
          <a:xfrm>
            <a:off x="1368493" y="3393319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46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cijena javne usluge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419857" y="3186075"/>
            <a:ext cx="96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sp>
        <p:nvSpPr>
          <p:cNvPr id="85" name="TekstniOkvir 84"/>
          <p:cNvSpPr txBox="1"/>
          <p:nvPr/>
        </p:nvSpPr>
        <p:spPr>
          <a:xfrm>
            <a:off x="1830264" y="3240365"/>
            <a:ext cx="107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sortiranje i zbrinjavanje</a:t>
            </a:r>
          </a:p>
        </p:txBody>
      </p:sp>
    </p:spTree>
    <p:extLst>
      <p:ext uri="{BB962C8B-B14F-4D97-AF65-F5344CB8AC3E}">
        <p14:creationId xmlns:p14="http://schemas.microsoft.com/office/powerpoint/2010/main" val="8622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elica udesno 75"/>
          <p:cNvSpPr/>
          <p:nvPr/>
        </p:nvSpPr>
        <p:spPr>
          <a:xfrm>
            <a:off x="1368493" y="3393319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46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cijena javne usluge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12115" y="2582701"/>
            <a:ext cx="24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trošak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povećava cijenu javne usluge</a:t>
            </a:r>
          </a:p>
        </p:txBody>
      </p:sp>
      <p:sp>
        <p:nvSpPr>
          <p:cNvPr id="70" name="TekstniOkvir 69"/>
          <p:cNvSpPr txBox="1"/>
          <p:nvPr/>
        </p:nvSpPr>
        <p:spPr>
          <a:xfrm>
            <a:off x="419857" y="3186075"/>
            <a:ext cx="96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pic>
        <p:nvPicPr>
          <p:cNvPr id="8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102877" y="2512264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kstniOkvir 84"/>
          <p:cNvSpPr txBox="1"/>
          <p:nvPr/>
        </p:nvSpPr>
        <p:spPr>
          <a:xfrm>
            <a:off x="1830264" y="3240365"/>
            <a:ext cx="107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sortiranje i zbrinjavanje</a:t>
            </a:r>
          </a:p>
        </p:txBody>
      </p:sp>
    </p:spTree>
    <p:extLst>
      <p:ext uri="{BB962C8B-B14F-4D97-AF65-F5344CB8AC3E}">
        <p14:creationId xmlns:p14="http://schemas.microsoft.com/office/powerpoint/2010/main" val="19419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elica udesno 75"/>
          <p:cNvSpPr/>
          <p:nvPr/>
        </p:nvSpPr>
        <p:spPr>
          <a:xfrm>
            <a:off x="1368493" y="3393319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46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cijena javne usluge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12115" y="2582701"/>
            <a:ext cx="24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trošak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povećava cijenu javne usluge</a:t>
            </a:r>
          </a:p>
        </p:txBody>
      </p:sp>
      <p:sp>
        <p:nvSpPr>
          <p:cNvPr id="70" name="TekstniOkvir 69"/>
          <p:cNvSpPr txBox="1"/>
          <p:nvPr/>
        </p:nvSpPr>
        <p:spPr>
          <a:xfrm>
            <a:off x="419857" y="3186075"/>
            <a:ext cx="96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pic>
        <p:nvPicPr>
          <p:cNvPr id="8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102877" y="2512264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kstniOkvir 84"/>
          <p:cNvSpPr txBox="1"/>
          <p:nvPr/>
        </p:nvSpPr>
        <p:spPr>
          <a:xfrm>
            <a:off x="1830264" y="3240365"/>
            <a:ext cx="107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sortiranje i zbrinjavanje</a:t>
            </a:r>
          </a:p>
        </p:txBody>
      </p:sp>
      <p:pic>
        <p:nvPicPr>
          <p:cNvPr id="118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659783" y="133808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Strelica udesno 129"/>
          <p:cNvSpPr/>
          <p:nvPr/>
        </p:nvSpPr>
        <p:spPr>
          <a:xfrm>
            <a:off x="4438183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Strelica udesno 130"/>
          <p:cNvSpPr/>
          <p:nvPr/>
        </p:nvSpPr>
        <p:spPr>
          <a:xfrm>
            <a:off x="5193177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Strelica udesno 131"/>
          <p:cNvSpPr/>
          <p:nvPr/>
        </p:nvSpPr>
        <p:spPr>
          <a:xfrm>
            <a:off x="6189123" y="222842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Strelica udesno 132"/>
          <p:cNvSpPr/>
          <p:nvPr/>
        </p:nvSpPr>
        <p:spPr>
          <a:xfrm>
            <a:off x="7228573" y="23021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TekstniOkvir 137"/>
          <p:cNvSpPr txBox="1"/>
          <p:nvPr/>
        </p:nvSpPr>
        <p:spPr>
          <a:xfrm>
            <a:off x="4383177" y="18821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6.572,18t</a:t>
            </a:r>
          </a:p>
        </p:txBody>
      </p:sp>
    </p:spTree>
    <p:extLst>
      <p:ext uri="{BB962C8B-B14F-4D97-AF65-F5344CB8AC3E}">
        <p14:creationId xmlns:p14="http://schemas.microsoft.com/office/powerpoint/2010/main" val="17867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elica udesno 75"/>
          <p:cNvSpPr/>
          <p:nvPr/>
        </p:nvSpPr>
        <p:spPr>
          <a:xfrm>
            <a:off x="1368493" y="3393319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46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cijena javne usluge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12115" y="2582701"/>
            <a:ext cx="24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trošak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povećava cijenu javne usluge</a:t>
            </a:r>
          </a:p>
        </p:txBody>
      </p:sp>
      <p:sp>
        <p:nvSpPr>
          <p:cNvPr id="70" name="TekstniOkvir 69"/>
          <p:cNvSpPr txBox="1"/>
          <p:nvPr/>
        </p:nvSpPr>
        <p:spPr>
          <a:xfrm>
            <a:off x="419857" y="3186075"/>
            <a:ext cx="96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pic>
        <p:nvPicPr>
          <p:cNvPr id="8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102877" y="2512264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kstniOkvir 84"/>
          <p:cNvSpPr txBox="1"/>
          <p:nvPr/>
        </p:nvSpPr>
        <p:spPr>
          <a:xfrm>
            <a:off x="1830264" y="3240365"/>
            <a:ext cx="107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sortiranje i zbrinjavanje</a:t>
            </a:r>
          </a:p>
        </p:txBody>
      </p:sp>
      <p:sp>
        <p:nvSpPr>
          <p:cNvPr id="98" name="TekstniOkvir 97"/>
          <p:cNvSpPr txBox="1"/>
          <p:nvPr/>
        </p:nvSpPr>
        <p:spPr>
          <a:xfrm>
            <a:off x="399598" y="5099084"/>
            <a:ext cx="9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err="1" smtClean="0">
                <a:latin typeface="ISOCPEUR" panose="020B0604020202020204" pitchFamily="34" charset="0"/>
              </a:rPr>
              <a:t>reciklabilni</a:t>
            </a:r>
            <a:r>
              <a:rPr lang="hr-HR" sz="1400" dirty="0" smtClean="0">
                <a:latin typeface="ISOCPEUR" panose="020B0604020202020204" pitchFamily="34" charset="0"/>
              </a:rPr>
              <a:t> otpad</a:t>
            </a:r>
          </a:p>
        </p:txBody>
      </p:sp>
      <p:sp>
        <p:nvSpPr>
          <p:cNvPr id="108" name="Strelica udesno 107"/>
          <p:cNvSpPr/>
          <p:nvPr/>
        </p:nvSpPr>
        <p:spPr>
          <a:xfrm>
            <a:off x="1419128" y="5264213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9" name="TekstniOkvir 108"/>
          <p:cNvSpPr txBox="1"/>
          <p:nvPr/>
        </p:nvSpPr>
        <p:spPr>
          <a:xfrm>
            <a:off x="1811103" y="5103203"/>
            <a:ext cx="109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otkup i reciklaža</a:t>
            </a:r>
          </a:p>
        </p:txBody>
      </p:sp>
      <p:pic>
        <p:nvPicPr>
          <p:cNvPr id="118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659783" y="133808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Strelica udesno 129"/>
          <p:cNvSpPr/>
          <p:nvPr/>
        </p:nvSpPr>
        <p:spPr>
          <a:xfrm>
            <a:off x="4438183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Strelica udesno 130"/>
          <p:cNvSpPr/>
          <p:nvPr/>
        </p:nvSpPr>
        <p:spPr>
          <a:xfrm>
            <a:off x="5193177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Strelica udesno 131"/>
          <p:cNvSpPr/>
          <p:nvPr/>
        </p:nvSpPr>
        <p:spPr>
          <a:xfrm>
            <a:off x="6189123" y="222842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Strelica udesno 132"/>
          <p:cNvSpPr/>
          <p:nvPr/>
        </p:nvSpPr>
        <p:spPr>
          <a:xfrm>
            <a:off x="7228573" y="23021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TekstniOkvir 137"/>
          <p:cNvSpPr txBox="1"/>
          <p:nvPr/>
        </p:nvSpPr>
        <p:spPr>
          <a:xfrm>
            <a:off x="4383177" y="18821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6.572,18t</a:t>
            </a:r>
          </a:p>
        </p:txBody>
      </p:sp>
    </p:spTree>
    <p:extLst>
      <p:ext uri="{BB962C8B-B14F-4D97-AF65-F5344CB8AC3E}">
        <p14:creationId xmlns:p14="http://schemas.microsoft.com/office/powerpoint/2010/main" val="35146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elica udesno 75"/>
          <p:cNvSpPr/>
          <p:nvPr/>
        </p:nvSpPr>
        <p:spPr>
          <a:xfrm>
            <a:off x="1368493" y="3393319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46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cijena javne usluge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12115" y="2582701"/>
            <a:ext cx="24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trošak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povećava cijenu javne usluge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830228" y="4472978"/>
            <a:ext cx="22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prihod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smanjuje cijenu javne usluge</a:t>
            </a:r>
          </a:p>
        </p:txBody>
      </p:sp>
      <p:sp>
        <p:nvSpPr>
          <p:cNvPr id="70" name="TekstniOkvir 69"/>
          <p:cNvSpPr txBox="1"/>
          <p:nvPr/>
        </p:nvSpPr>
        <p:spPr>
          <a:xfrm>
            <a:off x="419857" y="3186075"/>
            <a:ext cx="96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pic>
        <p:nvPicPr>
          <p:cNvPr id="8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102877" y="2512264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kstniOkvir 84"/>
          <p:cNvSpPr txBox="1"/>
          <p:nvPr/>
        </p:nvSpPr>
        <p:spPr>
          <a:xfrm>
            <a:off x="1830264" y="3240365"/>
            <a:ext cx="107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sortiranje i zbrinjavanje</a:t>
            </a:r>
          </a:p>
        </p:txBody>
      </p:sp>
      <p:sp>
        <p:nvSpPr>
          <p:cNvPr id="98" name="TekstniOkvir 97"/>
          <p:cNvSpPr txBox="1"/>
          <p:nvPr/>
        </p:nvSpPr>
        <p:spPr>
          <a:xfrm>
            <a:off x="399598" y="5099084"/>
            <a:ext cx="9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err="1" smtClean="0">
                <a:latin typeface="ISOCPEUR" panose="020B0604020202020204" pitchFamily="34" charset="0"/>
              </a:rPr>
              <a:t>reciklabilni</a:t>
            </a:r>
            <a:r>
              <a:rPr lang="hr-HR" sz="1400" dirty="0" smtClean="0">
                <a:latin typeface="ISOCPEUR" panose="020B0604020202020204" pitchFamily="34" charset="0"/>
              </a:rPr>
              <a:t> otpad</a:t>
            </a:r>
          </a:p>
        </p:txBody>
      </p:sp>
      <p:pic>
        <p:nvPicPr>
          <p:cNvPr id="101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77357" y="4410111"/>
            <a:ext cx="717475" cy="714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Strelica udesno 107"/>
          <p:cNvSpPr/>
          <p:nvPr/>
        </p:nvSpPr>
        <p:spPr>
          <a:xfrm>
            <a:off x="1419128" y="5264213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9" name="TekstniOkvir 108"/>
          <p:cNvSpPr txBox="1"/>
          <p:nvPr/>
        </p:nvSpPr>
        <p:spPr>
          <a:xfrm>
            <a:off x="1811103" y="5103203"/>
            <a:ext cx="109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otkup i reciklaža</a:t>
            </a:r>
          </a:p>
        </p:txBody>
      </p:sp>
      <p:pic>
        <p:nvPicPr>
          <p:cNvPr id="118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659783" y="133808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Strelica udesno 129"/>
          <p:cNvSpPr/>
          <p:nvPr/>
        </p:nvSpPr>
        <p:spPr>
          <a:xfrm>
            <a:off x="4438183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Strelica udesno 130"/>
          <p:cNvSpPr/>
          <p:nvPr/>
        </p:nvSpPr>
        <p:spPr>
          <a:xfrm>
            <a:off x="5193177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Strelica udesno 131"/>
          <p:cNvSpPr/>
          <p:nvPr/>
        </p:nvSpPr>
        <p:spPr>
          <a:xfrm>
            <a:off x="6189123" y="222842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Strelica udesno 132"/>
          <p:cNvSpPr/>
          <p:nvPr/>
        </p:nvSpPr>
        <p:spPr>
          <a:xfrm>
            <a:off x="7228573" y="23021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TekstniOkvir 137"/>
          <p:cNvSpPr txBox="1"/>
          <p:nvPr/>
        </p:nvSpPr>
        <p:spPr>
          <a:xfrm>
            <a:off x="4383177" y="18821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6.572,18t</a:t>
            </a:r>
          </a:p>
        </p:txBody>
      </p:sp>
    </p:spTree>
    <p:extLst>
      <p:ext uri="{BB962C8B-B14F-4D97-AF65-F5344CB8AC3E}">
        <p14:creationId xmlns:p14="http://schemas.microsoft.com/office/powerpoint/2010/main" val="583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elica udesno 75"/>
          <p:cNvSpPr/>
          <p:nvPr/>
        </p:nvSpPr>
        <p:spPr>
          <a:xfrm>
            <a:off x="1368493" y="3393319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46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cijena javne usluge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12115" y="2582701"/>
            <a:ext cx="24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trošak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povećava cijenu javne usluge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830228" y="4472978"/>
            <a:ext cx="22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prihod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smanjuje cijenu javne usluge</a:t>
            </a:r>
          </a:p>
        </p:txBody>
      </p:sp>
      <p:sp>
        <p:nvSpPr>
          <p:cNvPr id="70" name="TekstniOkvir 69"/>
          <p:cNvSpPr txBox="1"/>
          <p:nvPr/>
        </p:nvSpPr>
        <p:spPr>
          <a:xfrm>
            <a:off x="419857" y="3186075"/>
            <a:ext cx="96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pic>
        <p:nvPicPr>
          <p:cNvPr id="8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102877" y="2512264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kstniOkvir 84"/>
          <p:cNvSpPr txBox="1"/>
          <p:nvPr/>
        </p:nvSpPr>
        <p:spPr>
          <a:xfrm>
            <a:off x="1830264" y="3240365"/>
            <a:ext cx="107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sortiranje i zbrinjavanje</a:t>
            </a:r>
          </a:p>
        </p:txBody>
      </p:sp>
      <p:sp>
        <p:nvSpPr>
          <p:cNvPr id="98" name="TekstniOkvir 97"/>
          <p:cNvSpPr txBox="1"/>
          <p:nvPr/>
        </p:nvSpPr>
        <p:spPr>
          <a:xfrm>
            <a:off x="399598" y="5099084"/>
            <a:ext cx="9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err="1" smtClean="0">
                <a:latin typeface="ISOCPEUR" panose="020B0604020202020204" pitchFamily="34" charset="0"/>
              </a:rPr>
              <a:t>reciklabilni</a:t>
            </a:r>
            <a:r>
              <a:rPr lang="hr-HR" sz="1400" dirty="0" smtClean="0">
                <a:latin typeface="ISOCPEUR" panose="020B0604020202020204" pitchFamily="34" charset="0"/>
              </a:rPr>
              <a:t> otpad</a:t>
            </a:r>
          </a:p>
        </p:txBody>
      </p:sp>
      <p:pic>
        <p:nvPicPr>
          <p:cNvPr id="101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77357" y="4410111"/>
            <a:ext cx="717475" cy="714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Strelica udesno 107"/>
          <p:cNvSpPr/>
          <p:nvPr/>
        </p:nvSpPr>
        <p:spPr>
          <a:xfrm>
            <a:off x="1419128" y="5264213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9" name="TekstniOkvir 108"/>
          <p:cNvSpPr txBox="1"/>
          <p:nvPr/>
        </p:nvSpPr>
        <p:spPr>
          <a:xfrm>
            <a:off x="1811103" y="5103203"/>
            <a:ext cx="109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otkup i reciklaža</a:t>
            </a:r>
          </a:p>
        </p:txBody>
      </p:sp>
      <p:pic>
        <p:nvPicPr>
          <p:cNvPr id="118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659783" y="133808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7804955" y="3655977"/>
            <a:ext cx="717475" cy="714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Strelica udesno 120"/>
          <p:cNvSpPr/>
          <p:nvPr/>
        </p:nvSpPr>
        <p:spPr>
          <a:xfrm rot="10800000">
            <a:off x="7006739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7" name="Strelica udesno 126"/>
          <p:cNvSpPr/>
          <p:nvPr/>
        </p:nvSpPr>
        <p:spPr>
          <a:xfrm rot="10800000">
            <a:off x="6266064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8" name="Strelica udesno 127"/>
          <p:cNvSpPr/>
          <p:nvPr/>
        </p:nvSpPr>
        <p:spPr>
          <a:xfrm rot="10800000">
            <a:off x="5297395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9" name="Strelica udesno 128"/>
          <p:cNvSpPr/>
          <p:nvPr/>
        </p:nvSpPr>
        <p:spPr>
          <a:xfrm rot="10800000">
            <a:off x="4064252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0" name="Strelica udesno 129"/>
          <p:cNvSpPr/>
          <p:nvPr/>
        </p:nvSpPr>
        <p:spPr>
          <a:xfrm>
            <a:off x="4438183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Strelica udesno 130"/>
          <p:cNvSpPr/>
          <p:nvPr/>
        </p:nvSpPr>
        <p:spPr>
          <a:xfrm>
            <a:off x="5193177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Strelica udesno 131"/>
          <p:cNvSpPr/>
          <p:nvPr/>
        </p:nvSpPr>
        <p:spPr>
          <a:xfrm>
            <a:off x="6189123" y="222842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Strelica udesno 132"/>
          <p:cNvSpPr/>
          <p:nvPr/>
        </p:nvSpPr>
        <p:spPr>
          <a:xfrm>
            <a:off x="7228573" y="23021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TekstniOkvir 137"/>
          <p:cNvSpPr txBox="1"/>
          <p:nvPr/>
        </p:nvSpPr>
        <p:spPr>
          <a:xfrm>
            <a:off x="4383177" y="18821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6.572,18t</a:t>
            </a:r>
          </a:p>
        </p:txBody>
      </p:sp>
      <p:sp>
        <p:nvSpPr>
          <p:cNvPr id="140" name="TekstniOkvir 139"/>
          <p:cNvSpPr txBox="1"/>
          <p:nvPr/>
        </p:nvSpPr>
        <p:spPr>
          <a:xfrm>
            <a:off x="5663791" y="365597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2.075,68t</a:t>
            </a:r>
          </a:p>
        </p:txBody>
      </p:sp>
    </p:spTree>
    <p:extLst>
      <p:ext uri="{BB962C8B-B14F-4D97-AF65-F5344CB8AC3E}">
        <p14:creationId xmlns:p14="http://schemas.microsoft.com/office/powerpoint/2010/main" val="24732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ravokutnik 140"/>
          <p:cNvSpPr/>
          <p:nvPr/>
        </p:nvSpPr>
        <p:spPr>
          <a:xfrm>
            <a:off x="3414670" y="98289"/>
            <a:ext cx="5382271" cy="27758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Strelica udesno 75"/>
          <p:cNvSpPr/>
          <p:nvPr/>
        </p:nvSpPr>
        <p:spPr>
          <a:xfrm>
            <a:off x="1368493" y="3393319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46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cijena javne usluge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84" y="1129043"/>
            <a:ext cx="7191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d\2018\26_otpad uredi kune uštedi\javna tribina 01\ilustracije\mid_5578160699f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38" y="704052"/>
            <a:ext cx="907805" cy="8499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\2018\26_otpad uredi kune uštedi\javna tribina 01\ilustracije\163429_fa1558daa6ebdf4bb9f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18" y="1628800"/>
            <a:ext cx="963098" cy="9047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/>
          <p:cNvSpPr txBox="1"/>
          <p:nvPr/>
        </p:nvSpPr>
        <p:spPr>
          <a:xfrm>
            <a:off x="5970758" y="1056309"/>
            <a:ext cx="1359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 smtClean="0">
                <a:latin typeface="ISOCPEUR" panose="020B0604020202020204" pitchFamily="34" charset="0"/>
              </a:rPr>
              <a:t>Marišćina</a:t>
            </a:r>
            <a:r>
              <a:rPr lang="hr-HR" sz="1200" dirty="0" smtClean="0">
                <a:latin typeface="ISOCPEUR" panose="020B0604020202020204" pitchFamily="34" charset="0"/>
              </a:rPr>
              <a:t> 470kn/t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970757" y="1599978"/>
            <a:ext cx="151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 smtClean="0">
                <a:latin typeface="ISOCPEUR" panose="020B0604020202020204" pitchFamily="34" charset="0"/>
              </a:rPr>
              <a:t>Kaštijun</a:t>
            </a:r>
            <a:r>
              <a:rPr lang="hr-HR" sz="1200" dirty="0" smtClean="0">
                <a:latin typeface="ISOCPEUR" panose="020B0604020202020204" pitchFamily="34" charset="0"/>
              </a:rPr>
              <a:t> 670kn/t </a:t>
            </a:r>
          </a:p>
        </p:txBody>
      </p:sp>
      <p:pic>
        <p:nvPicPr>
          <p:cNvPr id="21" name="Picture 10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60069"/>
          <a:stretch/>
        </p:blipFill>
        <p:spPr bwMode="auto">
          <a:xfrm>
            <a:off x="4981928" y="978483"/>
            <a:ext cx="716238" cy="7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niOkvir 21"/>
          <p:cNvSpPr txBox="1"/>
          <p:nvPr/>
        </p:nvSpPr>
        <p:spPr>
          <a:xfrm>
            <a:off x="4950124" y="1652124"/>
            <a:ext cx="88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ISOCPEUR" panose="020B0604020202020204" pitchFamily="34" charset="0"/>
              </a:rPr>
              <a:t>pretovarna stanica</a:t>
            </a:r>
          </a:p>
        </p:txBody>
      </p:sp>
      <p:sp>
        <p:nvSpPr>
          <p:cNvPr id="23" name="Strelica udesno 22"/>
          <p:cNvSpPr/>
          <p:nvPr/>
        </p:nvSpPr>
        <p:spPr>
          <a:xfrm>
            <a:off x="4393163" y="1432894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desno 24"/>
          <p:cNvSpPr/>
          <p:nvPr/>
        </p:nvSpPr>
        <p:spPr>
          <a:xfrm>
            <a:off x="5973600" y="1799343"/>
            <a:ext cx="1538558" cy="172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kstniOkvir 25"/>
          <p:cNvSpPr txBox="1"/>
          <p:nvPr/>
        </p:nvSpPr>
        <p:spPr>
          <a:xfrm>
            <a:off x="812115" y="2582701"/>
            <a:ext cx="24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trošak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povećava cijenu javne usluge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830228" y="4472978"/>
            <a:ext cx="22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prihod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smanjuje cijenu javne usluge</a:t>
            </a:r>
          </a:p>
        </p:txBody>
      </p:sp>
      <p:sp>
        <p:nvSpPr>
          <p:cNvPr id="70" name="TekstniOkvir 69"/>
          <p:cNvSpPr txBox="1"/>
          <p:nvPr/>
        </p:nvSpPr>
        <p:spPr>
          <a:xfrm>
            <a:off x="419857" y="3186075"/>
            <a:ext cx="96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pic>
        <p:nvPicPr>
          <p:cNvPr id="8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102877" y="2512264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kstniOkvir 84"/>
          <p:cNvSpPr txBox="1"/>
          <p:nvPr/>
        </p:nvSpPr>
        <p:spPr>
          <a:xfrm>
            <a:off x="1830264" y="3240365"/>
            <a:ext cx="107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sortiranje i zbrinjavanje</a:t>
            </a:r>
          </a:p>
        </p:txBody>
      </p:sp>
      <p:sp>
        <p:nvSpPr>
          <p:cNvPr id="90" name="Strelica udesno 89"/>
          <p:cNvSpPr/>
          <p:nvPr/>
        </p:nvSpPr>
        <p:spPr>
          <a:xfrm>
            <a:off x="5982956" y="1258709"/>
            <a:ext cx="1538558" cy="172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8" name="TekstniOkvir 97"/>
          <p:cNvSpPr txBox="1"/>
          <p:nvPr/>
        </p:nvSpPr>
        <p:spPr>
          <a:xfrm>
            <a:off x="399598" y="5099084"/>
            <a:ext cx="9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err="1" smtClean="0">
                <a:latin typeface="ISOCPEUR" panose="020B0604020202020204" pitchFamily="34" charset="0"/>
              </a:rPr>
              <a:t>reciklabilni</a:t>
            </a:r>
            <a:r>
              <a:rPr lang="hr-HR" sz="1400" dirty="0" smtClean="0">
                <a:latin typeface="ISOCPEUR" panose="020B0604020202020204" pitchFamily="34" charset="0"/>
              </a:rPr>
              <a:t> otpad</a:t>
            </a:r>
          </a:p>
        </p:txBody>
      </p:sp>
      <p:pic>
        <p:nvPicPr>
          <p:cNvPr id="101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77357" y="4410111"/>
            <a:ext cx="717475" cy="714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Strelica udesno 107"/>
          <p:cNvSpPr/>
          <p:nvPr/>
        </p:nvSpPr>
        <p:spPr>
          <a:xfrm>
            <a:off x="1419128" y="5264213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9" name="TekstniOkvir 108"/>
          <p:cNvSpPr txBox="1"/>
          <p:nvPr/>
        </p:nvSpPr>
        <p:spPr>
          <a:xfrm>
            <a:off x="1811103" y="5103203"/>
            <a:ext cx="109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otkup i reciklaža</a:t>
            </a:r>
          </a:p>
        </p:txBody>
      </p:sp>
      <p:pic>
        <p:nvPicPr>
          <p:cNvPr id="118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659783" y="133808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7804955" y="3655977"/>
            <a:ext cx="717475" cy="714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Strelica udesno 120"/>
          <p:cNvSpPr/>
          <p:nvPr/>
        </p:nvSpPr>
        <p:spPr>
          <a:xfrm rot="10800000">
            <a:off x="7006739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7" name="Strelica udesno 126"/>
          <p:cNvSpPr/>
          <p:nvPr/>
        </p:nvSpPr>
        <p:spPr>
          <a:xfrm rot="10800000">
            <a:off x="6266064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8" name="Strelica udesno 127"/>
          <p:cNvSpPr/>
          <p:nvPr/>
        </p:nvSpPr>
        <p:spPr>
          <a:xfrm rot="10800000">
            <a:off x="5297395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9" name="Strelica udesno 128"/>
          <p:cNvSpPr/>
          <p:nvPr/>
        </p:nvSpPr>
        <p:spPr>
          <a:xfrm rot="10800000">
            <a:off x="4064252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0" name="Strelica udesno 129"/>
          <p:cNvSpPr/>
          <p:nvPr/>
        </p:nvSpPr>
        <p:spPr>
          <a:xfrm>
            <a:off x="4438183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Strelica udesno 130"/>
          <p:cNvSpPr/>
          <p:nvPr/>
        </p:nvSpPr>
        <p:spPr>
          <a:xfrm>
            <a:off x="5193177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Strelica udesno 131"/>
          <p:cNvSpPr/>
          <p:nvPr/>
        </p:nvSpPr>
        <p:spPr>
          <a:xfrm>
            <a:off x="6189123" y="222842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Strelica udesno 132"/>
          <p:cNvSpPr/>
          <p:nvPr/>
        </p:nvSpPr>
        <p:spPr>
          <a:xfrm>
            <a:off x="7228573" y="23021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TekstniOkvir 137"/>
          <p:cNvSpPr txBox="1"/>
          <p:nvPr/>
        </p:nvSpPr>
        <p:spPr>
          <a:xfrm>
            <a:off x="4383177" y="18821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6.572,18t</a:t>
            </a:r>
          </a:p>
        </p:txBody>
      </p:sp>
      <p:sp>
        <p:nvSpPr>
          <p:cNvPr id="140" name="TekstniOkvir 139"/>
          <p:cNvSpPr txBox="1"/>
          <p:nvPr/>
        </p:nvSpPr>
        <p:spPr>
          <a:xfrm>
            <a:off x="5663791" y="365597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2.075,68t</a:t>
            </a:r>
          </a:p>
        </p:txBody>
      </p:sp>
    </p:spTree>
    <p:extLst>
      <p:ext uri="{BB962C8B-B14F-4D97-AF65-F5344CB8AC3E}">
        <p14:creationId xmlns:p14="http://schemas.microsoft.com/office/powerpoint/2010/main" val="1127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ravokutnik 140"/>
          <p:cNvSpPr/>
          <p:nvPr/>
        </p:nvSpPr>
        <p:spPr>
          <a:xfrm>
            <a:off x="3414670" y="98289"/>
            <a:ext cx="5382271" cy="27758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2" name="Pravokutnik 141"/>
          <p:cNvSpPr/>
          <p:nvPr/>
        </p:nvSpPr>
        <p:spPr>
          <a:xfrm>
            <a:off x="3414669" y="3017842"/>
            <a:ext cx="5382271" cy="27758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195" name="Picture 6" descr="D:\d\2018\26_otpad uredi kune uštedi\javna tribina 01\ilustracije\tri-county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85" y="4456196"/>
            <a:ext cx="1125616" cy="104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Strelica udesno 75"/>
          <p:cNvSpPr/>
          <p:nvPr/>
        </p:nvSpPr>
        <p:spPr>
          <a:xfrm>
            <a:off x="1368493" y="3393319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46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cijena javne usluge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84" y="1129043"/>
            <a:ext cx="7191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d\2018\26_otpad uredi kune uštedi\javna tribina 01\ilustracije\mid_5578160699f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38" y="704052"/>
            <a:ext cx="907805" cy="8499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\2018\26_otpad uredi kune uštedi\javna tribina 01\ilustracije\163429_fa1558daa6ebdf4bb9f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18" y="1628800"/>
            <a:ext cx="963098" cy="9047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/>
          <p:cNvSpPr txBox="1"/>
          <p:nvPr/>
        </p:nvSpPr>
        <p:spPr>
          <a:xfrm>
            <a:off x="5970758" y="1056309"/>
            <a:ext cx="1359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 smtClean="0">
                <a:latin typeface="ISOCPEUR" panose="020B0604020202020204" pitchFamily="34" charset="0"/>
              </a:rPr>
              <a:t>Marišćina</a:t>
            </a:r>
            <a:r>
              <a:rPr lang="hr-HR" sz="1200" dirty="0" smtClean="0">
                <a:latin typeface="ISOCPEUR" panose="020B0604020202020204" pitchFamily="34" charset="0"/>
              </a:rPr>
              <a:t> 470kn/t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970757" y="1599978"/>
            <a:ext cx="151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 smtClean="0">
                <a:latin typeface="ISOCPEUR" panose="020B0604020202020204" pitchFamily="34" charset="0"/>
              </a:rPr>
              <a:t>Kaštijun</a:t>
            </a:r>
            <a:r>
              <a:rPr lang="hr-HR" sz="1200" dirty="0" smtClean="0">
                <a:latin typeface="ISOCPEUR" panose="020B0604020202020204" pitchFamily="34" charset="0"/>
              </a:rPr>
              <a:t> 670kn/t </a:t>
            </a:r>
          </a:p>
        </p:txBody>
      </p:sp>
      <p:pic>
        <p:nvPicPr>
          <p:cNvPr id="21" name="Picture 10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60069"/>
          <a:stretch/>
        </p:blipFill>
        <p:spPr bwMode="auto">
          <a:xfrm>
            <a:off x="4981928" y="978483"/>
            <a:ext cx="716238" cy="7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niOkvir 21"/>
          <p:cNvSpPr txBox="1"/>
          <p:nvPr/>
        </p:nvSpPr>
        <p:spPr>
          <a:xfrm>
            <a:off x="4950124" y="1652124"/>
            <a:ext cx="88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ISOCPEUR" panose="020B0604020202020204" pitchFamily="34" charset="0"/>
              </a:rPr>
              <a:t>pretovarna stanica</a:t>
            </a:r>
          </a:p>
          <a:p>
            <a:pPr algn="ctr"/>
            <a:endParaRPr lang="hr-HR" sz="1200" dirty="0" smtClean="0">
              <a:solidFill>
                <a:srgbClr val="FF0000"/>
              </a:solidFill>
              <a:latin typeface="ISOCPEUR" panose="020B0604020202020204" pitchFamily="34" charset="0"/>
            </a:endParaRPr>
          </a:p>
        </p:txBody>
      </p:sp>
      <p:sp>
        <p:nvSpPr>
          <p:cNvPr id="23" name="Strelica udesno 22"/>
          <p:cNvSpPr/>
          <p:nvPr/>
        </p:nvSpPr>
        <p:spPr>
          <a:xfrm>
            <a:off x="4393163" y="1432894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desno 24"/>
          <p:cNvSpPr/>
          <p:nvPr/>
        </p:nvSpPr>
        <p:spPr>
          <a:xfrm>
            <a:off x="5973600" y="1799343"/>
            <a:ext cx="1538558" cy="172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kstniOkvir 25"/>
          <p:cNvSpPr txBox="1"/>
          <p:nvPr/>
        </p:nvSpPr>
        <p:spPr>
          <a:xfrm>
            <a:off x="812115" y="2582701"/>
            <a:ext cx="24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trošak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povećava cijenu javne usluge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830228" y="4472978"/>
            <a:ext cx="22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ISOCPEUR" panose="020B0604020202020204" pitchFamily="34" charset="0"/>
              </a:rPr>
              <a:t>prihod</a:t>
            </a:r>
          </a:p>
          <a:p>
            <a:r>
              <a:rPr lang="hr-HR" sz="1400" dirty="0" smtClean="0">
                <a:latin typeface="ISOCPEUR" panose="020B0604020202020204" pitchFamily="34" charset="0"/>
              </a:rPr>
              <a:t>smanjuje cijenu javne usluge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3" r="77694" b="16871"/>
          <a:stretch/>
        </p:blipFill>
        <p:spPr bwMode="auto">
          <a:xfrm>
            <a:off x="3504104" y="4538696"/>
            <a:ext cx="1179657" cy="8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 descr="D:\d\2018\26_otpad uredi kune uštedi\javna tribina 01\ilustracije\Truck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2734" y="4392074"/>
            <a:ext cx="646284" cy="5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kstniOkvir 63"/>
          <p:cNvSpPr txBox="1"/>
          <p:nvPr/>
        </p:nvSpPr>
        <p:spPr>
          <a:xfrm>
            <a:off x="6268903" y="5030292"/>
            <a:ext cx="106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ovlašteni otkupljivač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6" t="53941" r="27923" b="16294"/>
          <a:stretch/>
        </p:blipFill>
        <p:spPr bwMode="auto">
          <a:xfrm>
            <a:off x="5114616" y="4203093"/>
            <a:ext cx="892083" cy="88975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7" name="Strelica udesno 66"/>
          <p:cNvSpPr/>
          <p:nvPr/>
        </p:nvSpPr>
        <p:spPr>
          <a:xfrm>
            <a:off x="4691425" y="4826012"/>
            <a:ext cx="381948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Strelica udesno 67"/>
          <p:cNvSpPr/>
          <p:nvPr/>
        </p:nvSpPr>
        <p:spPr>
          <a:xfrm>
            <a:off x="6069395" y="4826012"/>
            <a:ext cx="393339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TekstniOkvir 69"/>
          <p:cNvSpPr txBox="1"/>
          <p:nvPr/>
        </p:nvSpPr>
        <p:spPr>
          <a:xfrm>
            <a:off x="419857" y="3186075"/>
            <a:ext cx="96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miješani komunalni otpad</a:t>
            </a:r>
          </a:p>
        </p:txBody>
      </p:sp>
      <p:sp>
        <p:nvSpPr>
          <p:cNvPr id="71" name="TekstniOkvir 70"/>
          <p:cNvSpPr txBox="1"/>
          <p:nvPr/>
        </p:nvSpPr>
        <p:spPr>
          <a:xfrm>
            <a:off x="5015510" y="5030292"/>
            <a:ext cx="109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lokalno </a:t>
            </a:r>
            <a:r>
              <a:rPr lang="hr-HR" sz="1400" dirty="0" err="1" smtClean="0">
                <a:latin typeface="ISOCPEUR" panose="020B0604020202020204" pitchFamily="34" charset="0"/>
              </a:rPr>
              <a:t>predsortirati</a:t>
            </a:r>
            <a:endParaRPr lang="hr-HR" sz="1400" dirty="0" smtClean="0">
              <a:latin typeface="ISOCPEUR" panose="020B0604020202020204" pitchFamily="34" charset="0"/>
            </a:endParaRPr>
          </a:p>
        </p:txBody>
      </p:sp>
      <p:pic>
        <p:nvPicPr>
          <p:cNvPr id="8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102877" y="2512264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kstniOkvir 84"/>
          <p:cNvSpPr txBox="1"/>
          <p:nvPr/>
        </p:nvSpPr>
        <p:spPr>
          <a:xfrm>
            <a:off x="1830264" y="3240365"/>
            <a:ext cx="107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sortiranje i zbrinjavanje</a:t>
            </a:r>
          </a:p>
        </p:txBody>
      </p:sp>
      <p:sp>
        <p:nvSpPr>
          <p:cNvPr id="90" name="Strelica udesno 89"/>
          <p:cNvSpPr/>
          <p:nvPr/>
        </p:nvSpPr>
        <p:spPr>
          <a:xfrm>
            <a:off x="5982956" y="1258709"/>
            <a:ext cx="1538558" cy="172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8" name="TekstniOkvir 97"/>
          <p:cNvSpPr txBox="1"/>
          <p:nvPr/>
        </p:nvSpPr>
        <p:spPr>
          <a:xfrm>
            <a:off x="399598" y="5099084"/>
            <a:ext cx="9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err="1" smtClean="0">
                <a:latin typeface="ISOCPEUR" panose="020B0604020202020204" pitchFamily="34" charset="0"/>
              </a:rPr>
              <a:t>reciklabilni</a:t>
            </a:r>
            <a:r>
              <a:rPr lang="hr-HR" sz="1400" dirty="0" smtClean="0">
                <a:latin typeface="ISOCPEUR" panose="020B0604020202020204" pitchFamily="34" charset="0"/>
              </a:rPr>
              <a:t> otpad</a:t>
            </a:r>
          </a:p>
        </p:txBody>
      </p:sp>
      <p:pic>
        <p:nvPicPr>
          <p:cNvPr id="101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77357" y="4410111"/>
            <a:ext cx="717475" cy="714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Strelica udesno 104"/>
          <p:cNvSpPr/>
          <p:nvPr/>
        </p:nvSpPr>
        <p:spPr>
          <a:xfrm>
            <a:off x="7213096" y="4826012"/>
            <a:ext cx="409360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8" name="Strelica udesno 107"/>
          <p:cNvSpPr/>
          <p:nvPr/>
        </p:nvSpPr>
        <p:spPr>
          <a:xfrm>
            <a:off x="1419128" y="5264213"/>
            <a:ext cx="498087" cy="19296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9" name="TekstniOkvir 108"/>
          <p:cNvSpPr txBox="1"/>
          <p:nvPr/>
        </p:nvSpPr>
        <p:spPr>
          <a:xfrm>
            <a:off x="1811103" y="5103203"/>
            <a:ext cx="109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ISOCPEUR" panose="020B0604020202020204" pitchFamily="34" charset="0"/>
              </a:rPr>
              <a:t>otkup i reciklaža</a:t>
            </a:r>
          </a:p>
        </p:txBody>
      </p:sp>
      <p:pic>
        <p:nvPicPr>
          <p:cNvPr id="118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659783" y="133808"/>
            <a:ext cx="666436" cy="66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7804955" y="3655977"/>
            <a:ext cx="717475" cy="714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Strelica udesno 120"/>
          <p:cNvSpPr/>
          <p:nvPr/>
        </p:nvSpPr>
        <p:spPr>
          <a:xfrm rot="10800000">
            <a:off x="7006739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7" name="Strelica udesno 126"/>
          <p:cNvSpPr/>
          <p:nvPr/>
        </p:nvSpPr>
        <p:spPr>
          <a:xfrm rot="10800000">
            <a:off x="6266064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8" name="Strelica udesno 127"/>
          <p:cNvSpPr/>
          <p:nvPr/>
        </p:nvSpPr>
        <p:spPr>
          <a:xfrm rot="10800000">
            <a:off x="5297395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9" name="Strelica udesno 128"/>
          <p:cNvSpPr/>
          <p:nvPr/>
        </p:nvSpPr>
        <p:spPr>
          <a:xfrm rot="10800000">
            <a:off x="4064252" y="3695156"/>
            <a:ext cx="514775" cy="25038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0" name="Strelica udesno 129"/>
          <p:cNvSpPr/>
          <p:nvPr/>
        </p:nvSpPr>
        <p:spPr>
          <a:xfrm>
            <a:off x="4438183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Strelica udesno 130"/>
          <p:cNvSpPr/>
          <p:nvPr/>
        </p:nvSpPr>
        <p:spPr>
          <a:xfrm>
            <a:off x="5193177" y="21546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Strelica udesno 131"/>
          <p:cNvSpPr/>
          <p:nvPr/>
        </p:nvSpPr>
        <p:spPr>
          <a:xfrm>
            <a:off x="6189123" y="222842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Strelica udesno 132"/>
          <p:cNvSpPr/>
          <p:nvPr/>
        </p:nvSpPr>
        <p:spPr>
          <a:xfrm>
            <a:off x="7228573" y="230217"/>
            <a:ext cx="514775" cy="250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TekstniOkvir 137"/>
          <p:cNvSpPr txBox="1"/>
          <p:nvPr/>
        </p:nvSpPr>
        <p:spPr>
          <a:xfrm>
            <a:off x="4383177" y="18821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6.572,18t</a:t>
            </a:r>
          </a:p>
        </p:txBody>
      </p:sp>
      <p:sp>
        <p:nvSpPr>
          <p:cNvPr id="140" name="TekstniOkvir 139"/>
          <p:cNvSpPr txBox="1"/>
          <p:nvPr/>
        </p:nvSpPr>
        <p:spPr>
          <a:xfrm>
            <a:off x="5663791" y="3655977"/>
            <a:ext cx="2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2.075,68t</a:t>
            </a:r>
          </a:p>
        </p:txBody>
      </p:sp>
    </p:spTree>
    <p:extLst>
      <p:ext uri="{BB962C8B-B14F-4D97-AF65-F5344CB8AC3E}">
        <p14:creationId xmlns:p14="http://schemas.microsoft.com/office/powerpoint/2010/main" val="10739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:\d\2018\26_otpad uredi kune uštedi\javna tribina 01\ilustracije\1200px-Croatia_location_map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r="65121" b="50000"/>
          <a:stretch/>
        </p:blipFill>
        <p:spPr bwMode="auto">
          <a:xfrm>
            <a:off x="6504432" y="3791338"/>
            <a:ext cx="2080838" cy="186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87642"/>
            <a:ext cx="220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EU  RH  MI</a:t>
            </a:r>
          </a:p>
          <a:p>
            <a:pPr algn="ctr"/>
            <a:r>
              <a:rPr lang="hr-H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održiva budućnost</a:t>
            </a:r>
            <a:endParaRPr lang="hr-H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8194" name="Picture 2" descr="D:\d\2018\26_otpad uredi kune uštedi\javna tribina 01\ilustracije\ubrzana-integracija-eu-planira-prikljuciti-srbiju-i-crnu-goru-do-2025-godine-a-zatim-i-cijeli-zapadni-balkan-to-je-u-nasem-politickom-sigurnosnom-i-ekonomskom-interesu_1029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53" y="119350"/>
            <a:ext cx="2080837" cy="149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\2018\26_otpad uredi kune uštedi\javna tribina 01\ilustracije\Mapa-Europe-Hrvatsk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r="10303"/>
          <a:stretch/>
        </p:blipFill>
        <p:spPr bwMode="auto">
          <a:xfrm>
            <a:off x="6510454" y="1862056"/>
            <a:ext cx="2080837" cy="161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7668344" y="4503985"/>
            <a:ext cx="443480" cy="4423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9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avokutnik 38"/>
          <p:cNvSpPr/>
          <p:nvPr/>
        </p:nvSpPr>
        <p:spPr>
          <a:xfrm>
            <a:off x="0" y="0"/>
            <a:ext cx="9144000" cy="64472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:\d\2018\26_otpad uredi kune uštedi\javna tribina 01\ilustracije\1200px-Croatia_location_map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r="65121" b="50000"/>
          <a:stretch/>
        </p:blipFill>
        <p:spPr bwMode="auto">
          <a:xfrm>
            <a:off x="6504432" y="3791338"/>
            <a:ext cx="2080838" cy="186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87642"/>
            <a:ext cx="220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EU  RH  MI</a:t>
            </a:r>
          </a:p>
          <a:p>
            <a:pPr algn="ctr"/>
            <a:r>
              <a:rPr lang="hr-H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održiva budućnost</a:t>
            </a:r>
            <a:endParaRPr lang="hr-H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8194" name="Picture 2" descr="D:\d\2018\26_otpad uredi kune uštedi\javna tribina 01\ilustracije\ubrzana-integracija-eu-planira-prikljuciti-srbiju-i-crnu-goru-do-2025-godine-a-zatim-i-cijeli-zapadni-balkan-to-je-u-nasem-politickom-sigurnosnom-i-ekonomskom-interesu_1029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53" y="119350"/>
            <a:ext cx="2080837" cy="149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\2018\26_otpad uredi kune uštedi\javna tribina 01\ilustracije\Mapa-Europe-Hrvatsk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r="10303"/>
          <a:stretch/>
        </p:blipFill>
        <p:spPr bwMode="auto">
          <a:xfrm>
            <a:off x="6510454" y="1862056"/>
            <a:ext cx="2080837" cy="161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\2018\26_otpad uredi kune uštedi\javna tribina 01\ilustracije\fig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71" y="1115540"/>
            <a:ext cx="2688455" cy="242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7668344" y="4503985"/>
            <a:ext cx="443480" cy="4423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62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:\d\2018\26_otpad uredi kune uštedi\javna tribina 01\ilustracije\1200px-Croatia_location_map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r="65121" b="50000"/>
          <a:stretch/>
        </p:blipFill>
        <p:spPr bwMode="auto">
          <a:xfrm>
            <a:off x="6504432" y="3791338"/>
            <a:ext cx="2080838" cy="186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87642"/>
            <a:ext cx="220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EU  RH  MI</a:t>
            </a:r>
          </a:p>
          <a:p>
            <a:pPr algn="ctr"/>
            <a:r>
              <a:rPr lang="hr-H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održiva budućnost</a:t>
            </a:r>
            <a:endParaRPr lang="hr-H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8194" name="Picture 2" descr="D:\d\2018\26_otpad uredi kune uštedi\javna tribina 01\ilustracije\ubrzana-integracija-eu-planira-prikljuciti-srbiju-i-crnu-goru-do-2025-godine-a-zatim-i-cijeli-zapadni-balkan-to-je-u-nasem-politickom-sigurnosnom-i-ekonomskom-interesu_1029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53" y="119350"/>
            <a:ext cx="2080837" cy="149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\2018\26_otpad uredi kune uštedi\javna tribina 01\ilustracije\Mapa-Europe-Hrvatsk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r="10303"/>
          <a:stretch/>
        </p:blipFill>
        <p:spPr bwMode="auto">
          <a:xfrm>
            <a:off x="6510454" y="1862056"/>
            <a:ext cx="2080837" cy="161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\2018\26_otpad uredi kune uštedi\javna tribina 01\ilustracije\fig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71" y="1115540"/>
            <a:ext cx="2688455" cy="242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7668344" y="4503985"/>
            <a:ext cx="443480" cy="4423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198" name="Picture 6" descr="D:\d\2018\26_otpad uredi kune uštedi\javna tribina 01\ilustracije\8351D_graphique_devdurable_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58" y="3836875"/>
            <a:ext cx="2688455" cy="14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d\2018\26_otpad uredi kune uštedi\javna tribina 01\ilustracije\boston-renewable-energy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2" y="2790221"/>
            <a:ext cx="1794747" cy="17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1026" name="Picture 2" descr="Slikovni rezultat za recycling world 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26" y="1555235"/>
            <a:ext cx="6265938" cy="460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26" y="1628800"/>
            <a:ext cx="6323823" cy="462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2050" name="Picture 2" descr="Slikovni rezultat za recycling world 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5"/>
            <a:ext cx="8294294" cy="409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cirkularna ekonomija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cirkularna ekonomija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72714"/>
            <a:ext cx="5783073" cy="439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5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\2018\26_otpad uredi kune uštedi\javna tribina 01\ilustracije\74633903-number-1-green-sticker-flat-design-long-shadow-icon-best-product-banner-vector-silhouette-symbol-1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0639" r="9590" b="9325"/>
          <a:stretch/>
        </p:blipFill>
        <p:spPr bwMode="auto">
          <a:xfrm>
            <a:off x="687941" y="3338012"/>
            <a:ext cx="605197" cy="6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obaveze prema EU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2232" y="2390202"/>
            <a:ext cx="255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ISOCPEUR" panose="020B0604020202020204" pitchFamily="34" charset="0"/>
              </a:rPr>
              <a:t>EU direktiva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perspektiva novog desetljeća</a:t>
            </a: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cilj</a:t>
            </a:r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2020.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24%  50%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4175" r="24518" b="3936"/>
          <a:stretch/>
        </p:blipFill>
        <p:spPr bwMode="auto">
          <a:xfrm>
            <a:off x="91345" y="4728371"/>
            <a:ext cx="954111" cy="8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892" r="26089" b="2841"/>
          <a:stretch/>
        </p:blipFill>
        <p:spPr bwMode="auto">
          <a:xfrm>
            <a:off x="1714514" y="4718229"/>
            <a:ext cx="9431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relica udesno 17"/>
          <p:cNvSpPr/>
          <p:nvPr/>
        </p:nvSpPr>
        <p:spPr>
          <a:xfrm>
            <a:off x="1136087" y="5024363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06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/>
          <p:cNvSpPr/>
          <p:nvPr/>
        </p:nvSpPr>
        <p:spPr>
          <a:xfrm>
            <a:off x="6224931" y="4313181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6228184" y="766560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 descr="D:\d\2018\26_otpad uredi kune uštedi\javna tribina 01\ilustracije\74633903-number-1-green-sticker-flat-design-long-shadow-icon-best-product-banner-vector-silhouette-symbol-1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0639" r="9590" b="9325"/>
          <a:stretch/>
        </p:blipFill>
        <p:spPr bwMode="auto">
          <a:xfrm>
            <a:off x="687941" y="3338012"/>
            <a:ext cx="605197" cy="6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obaveze prema EU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2232" y="2390202"/>
            <a:ext cx="255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ISOCPEUR" panose="020B0604020202020204" pitchFamily="34" charset="0"/>
              </a:rPr>
              <a:t>EU direktiva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perspektiva novog desetljeća</a:t>
            </a: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cilj</a:t>
            </a:r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2020.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24%  50%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4175" r="24518" b="3936"/>
          <a:stretch/>
        </p:blipFill>
        <p:spPr bwMode="auto">
          <a:xfrm>
            <a:off x="91345" y="4728371"/>
            <a:ext cx="954111" cy="8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892" r="26089" b="2841"/>
          <a:stretch/>
        </p:blipFill>
        <p:spPr bwMode="auto">
          <a:xfrm>
            <a:off x="1714514" y="4718229"/>
            <a:ext cx="9431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relica udesno 17"/>
          <p:cNvSpPr/>
          <p:nvPr/>
        </p:nvSpPr>
        <p:spPr>
          <a:xfrm>
            <a:off x="1136087" y="5024363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2836379" y="725703"/>
            <a:ext cx="49493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osigurati pripremu za ponovnu uporabu i recikliranje </a:t>
            </a:r>
          </a:p>
          <a:p>
            <a:pPr algn="ctr"/>
            <a:r>
              <a:rPr lang="hr-HR" sz="2800" dirty="0" smtClean="0">
                <a:latin typeface="ISOCPEUR" panose="020B0604020202020204" pitchFamily="34" charset="0"/>
              </a:rPr>
              <a:t>50% </a:t>
            </a: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papira, metala, stakla i plastike</a:t>
            </a: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odvojeno sakupljanje otpada</a:t>
            </a: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primarna selekcija kod kuće</a:t>
            </a: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zabrana odlaganja neobrađenog otpada </a:t>
            </a: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(</a:t>
            </a:r>
            <a:r>
              <a:rPr lang="hr-HR" dirty="0" err="1" smtClean="0">
                <a:latin typeface="ISOCPEUR" panose="020B0604020202020204" pitchFamily="34" charset="0"/>
              </a:rPr>
              <a:t>Marišćina</a:t>
            </a:r>
            <a:r>
              <a:rPr lang="hr-HR" dirty="0" smtClean="0">
                <a:latin typeface="ISOCPEUR" panose="020B0604020202020204" pitchFamily="34" charset="0"/>
              </a:rPr>
              <a:t>, </a:t>
            </a:r>
            <a:r>
              <a:rPr lang="hr-HR" dirty="0" err="1" smtClean="0">
                <a:latin typeface="ISOCPEUR" panose="020B0604020202020204" pitchFamily="34" charset="0"/>
              </a:rPr>
              <a:t>Košljun</a:t>
            </a:r>
            <a:r>
              <a:rPr lang="hr-HR" dirty="0" smtClean="0">
                <a:latin typeface="ISOCPEUR" panose="020B0604020202020204" pitchFamily="34" charset="0"/>
              </a:rPr>
              <a:t>)</a:t>
            </a: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smanjenje deponirane količine za </a:t>
            </a:r>
          </a:p>
          <a:p>
            <a:pPr algn="ctr"/>
            <a:r>
              <a:rPr lang="hr-HR" sz="2800" dirty="0" smtClean="0">
                <a:latin typeface="ISOCPEUR" panose="020B0604020202020204" pitchFamily="34" charset="0"/>
              </a:rPr>
              <a:t>50%</a:t>
            </a: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7433142" y="36890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2020.</a:t>
            </a:r>
            <a:endParaRPr lang="hr-HR" sz="3600" dirty="0" smtClean="0">
              <a:latin typeface="ISOCPEUR" panose="020B0604020202020204" pitchFamily="34" charset="0"/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7433142" y="38985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2022.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6228184" y="766560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 descr="D:\d\2018\26_otpad uredi kune uštedi\javna tribina 01\ilustracije\74633903-number-1-green-sticker-flat-design-long-shadow-icon-best-product-banner-vector-silhouette-symbol-1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0639" r="9590" b="9325"/>
          <a:stretch/>
        </p:blipFill>
        <p:spPr bwMode="auto">
          <a:xfrm>
            <a:off x="687941" y="3338012"/>
            <a:ext cx="605197" cy="6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obaveze prema EU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2232" y="2390202"/>
            <a:ext cx="255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ISOCPEUR" panose="020B0604020202020204" pitchFamily="34" charset="0"/>
              </a:rPr>
              <a:t>EU direktiva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perspektiva novog desetljeća</a:t>
            </a: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cilj</a:t>
            </a:r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2020.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24%  50%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4175" r="24518" b="3936"/>
          <a:stretch/>
        </p:blipFill>
        <p:spPr bwMode="auto">
          <a:xfrm>
            <a:off x="91345" y="4728371"/>
            <a:ext cx="954111" cy="8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892" r="26089" b="2841"/>
          <a:stretch/>
        </p:blipFill>
        <p:spPr bwMode="auto">
          <a:xfrm>
            <a:off x="1714514" y="4718229"/>
            <a:ext cx="9431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relica udesno 17"/>
          <p:cNvSpPr/>
          <p:nvPr/>
        </p:nvSpPr>
        <p:spPr>
          <a:xfrm>
            <a:off x="1136087" y="5024363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2836379" y="725703"/>
            <a:ext cx="49493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osigurati pripremu za ponovnu uporabu i recikliranje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50%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papira, metala, stakla i plastike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odvojeno sakupljanje otpada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primarna selekcija kod kuće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zabrana odlaganja neobrađenog otpada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(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Marišćina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, 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Košljun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)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7433142" y="36890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2020.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92627"/>
            <a:ext cx="1732862" cy="19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niOkvir 26"/>
          <p:cNvSpPr txBox="1"/>
          <p:nvPr/>
        </p:nvSpPr>
        <p:spPr>
          <a:xfrm>
            <a:off x="4211960" y="11228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51,9%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avokutnik 38"/>
          <p:cNvSpPr/>
          <p:nvPr/>
        </p:nvSpPr>
        <p:spPr>
          <a:xfrm>
            <a:off x="0" y="0"/>
            <a:ext cx="9144000" cy="64472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2" descr="D:\d\2018\26_otpad uredi kune uštedi\otpad uredi_01\oglasi web\fb_detal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36" y="1268760"/>
            <a:ext cx="6101318" cy="439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6228184" y="766560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 descr="D:\d\2018\26_otpad uredi kune uštedi\javna tribina 01\ilustracije\74633903-number-1-green-sticker-flat-design-long-shadow-icon-best-product-banner-vector-silhouette-symbol-1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0639" r="9590" b="9325"/>
          <a:stretch/>
        </p:blipFill>
        <p:spPr bwMode="auto">
          <a:xfrm>
            <a:off x="687941" y="3338012"/>
            <a:ext cx="605197" cy="6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obaveze prema EU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2232" y="2390202"/>
            <a:ext cx="255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ISOCPEUR" panose="020B0604020202020204" pitchFamily="34" charset="0"/>
              </a:rPr>
              <a:t>EU direktiva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perspektiva novog desetljeća</a:t>
            </a: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cilj</a:t>
            </a:r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2020.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24%  50%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4175" r="24518" b="3936"/>
          <a:stretch/>
        </p:blipFill>
        <p:spPr bwMode="auto">
          <a:xfrm>
            <a:off x="91345" y="4728371"/>
            <a:ext cx="954111" cy="8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892" r="26089" b="2841"/>
          <a:stretch/>
        </p:blipFill>
        <p:spPr bwMode="auto">
          <a:xfrm>
            <a:off x="1714514" y="4718229"/>
            <a:ext cx="9431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relica udesno 17"/>
          <p:cNvSpPr/>
          <p:nvPr/>
        </p:nvSpPr>
        <p:spPr>
          <a:xfrm>
            <a:off x="1136087" y="5024363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2836379" y="725703"/>
            <a:ext cx="49493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osigurati pripremu za ponovnu uporabu i recikliranje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50%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papira, metala, stakla i plastike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odvojeno sakupljanje otpada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primarna selekcija kod kuće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zabrana odlaganja neobrađenog otpada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(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Marišćina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, 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Košljun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)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7433142" y="36890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2020.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92627"/>
            <a:ext cx="1732862" cy="19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niOkvir 26"/>
          <p:cNvSpPr txBox="1"/>
          <p:nvPr/>
        </p:nvSpPr>
        <p:spPr>
          <a:xfrm>
            <a:off x="4211960" y="11228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51,9%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4199043" y="179454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36,6%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6228184" y="766560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 descr="D:\d\2018\26_otpad uredi kune uštedi\javna tribina 01\ilustracije\74633903-number-1-green-sticker-flat-design-long-shadow-icon-best-product-banner-vector-silhouette-symbol-1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0639" r="9590" b="9325"/>
          <a:stretch/>
        </p:blipFill>
        <p:spPr bwMode="auto">
          <a:xfrm>
            <a:off x="687941" y="3338012"/>
            <a:ext cx="605197" cy="6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obaveze prema EU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2232" y="2390202"/>
            <a:ext cx="255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ISOCPEUR" panose="020B0604020202020204" pitchFamily="34" charset="0"/>
              </a:rPr>
              <a:t>EU direktiva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perspektiva novog desetljeća</a:t>
            </a: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cilj</a:t>
            </a:r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2020.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24%  50%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4175" r="24518" b="3936"/>
          <a:stretch/>
        </p:blipFill>
        <p:spPr bwMode="auto">
          <a:xfrm>
            <a:off x="91345" y="4728371"/>
            <a:ext cx="954111" cy="8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892" r="26089" b="2841"/>
          <a:stretch/>
        </p:blipFill>
        <p:spPr bwMode="auto">
          <a:xfrm>
            <a:off x="1714514" y="4718229"/>
            <a:ext cx="9431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relica udesno 17"/>
          <p:cNvSpPr/>
          <p:nvPr/>
        </p:nvSpPr>
        <p:spPr>
          <a:xfrm>
            <a:off x="1136087" y="5024363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2836379" y="725703"/>
            <a:ext cx="49493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osigurati pripremu za ponovnu uporabu i recikliranje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50%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papira, metala, stakla i plastike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odvojeno sakupljanje otpada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primarna selekcija kod kuće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zabrana odlaganja neobrađenog otpada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(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Marišćina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, 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Košljun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)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7433142" y="36890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2020.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92627"/>
            <a:ext cx="1732862" cy="19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niOkvir 26"/>
          <p:cNvSpPr txBox="1"/>
          <p:nvPr/>
        </p:nvSpPr>
        <p:spPr>
          <a:xfrm>
            <a:off x="4211960" y="11228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51,9%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4199043" y="179454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36,6%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4189768" y="23617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3,7%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6228184" y="766560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 descr="D:\d\2018\26_otpad uredi kune uštedi\javna tribina 01\ilustracije\74633903-number-1-green-sticker-flat-design-long-shadow-icon-best-product-banner-vector-silhouette-symbol-1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0639" r="9590" b="9325"/>
          <a:stretch/>
        </p:blipFill>
        <p:spPr bwMode="auto">
          <a:xfrm>
            <a:off x="687941" y="3338012"/>
            <a:ext cx="605197" cy="6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obaveze prema EU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2232" y="2390202"/>
            <a:ext cx="255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ISOCPEUR" panose="020B0604020202020204" pitchFamily="34" charset="0"/>
              </a:rPr>
              <a:t>EU direktiva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perspektiva novog desetljeća</a:t>
            </a: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cilj</a:t>
            </a:r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2020.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24%  50%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4175" r="24518" b="3936"/>
          <a:stretch/>
        </p:blipFill>
        <p:spPr bwMode="auto">
          <a:xfrm>
            <a:off x="91345" y="4728371"/>
            <a:ext cx="954111" cy="8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892" r="26089" b="2841"/>
          <a:stretch/>
        </p:blipFill>
        <p:spPr bwMode="auto">
          <a:xfrm>
            <a:off x="1714514" y="4718229"/>
            <a:ext cx="9431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relica udesno 17"/>
          <p:cNvSpPr/>
          <p:nvPr/>
        </p:nvSpPr>
        <p:spPr>
          <a:xfrm>
            <a:off x="1136087" y="5024363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2836379" y="725703"/>
            <a:ext cx="49493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osigurati pripremu za ponovnu uporabu i recikliranje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50%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papira, metala, stakla i plastike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odvojeno sakupljanje otpada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primarna selekcija kod kuće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zabrana odlaganja neobrađenog otpada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(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Marišćina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, 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Košljun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)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7433142" y="36890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2020.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92627"/>
            <a:ext cx="1732862" cy="19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niOkvir 26"/>
          <p:cNvSpPr txBox="1"/>
          <p:nvPr/>
        </p:nvSpPr>
        <p:spPr>
          <a:xfrm>
            <a:off x="4211960" y="11228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51,9%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4199043" y="179454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36,6%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4189768" y="23617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3,7%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30" name="TekstniOkvir 29"/>
          <p:cNvSpPr txBox="1"/>
          <p:nvPr/>
        </p:nvSpPr>
        <p:spPr>
          <a:xfrm rot="16200000">
            <a:off x="5089868" y="18070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92,2%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6228184" y="766560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 descr="D:\d\2018\26_otpad uredi kune uštedi\javna tribina 01\ilustracije\74633903-number-1-green-sticker-flat-design-long-shadow-icon-best-product-banner-vector-silhouette-symbol-1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0639" r="9590" b="9325"/>
          <a:stretch/>
        </p:blipFill>
        <p:spPr bwMode="auto">
          <a:xfrm>
            <a:off x="687941" y="3338012"/>
            <a:ext cx="605197" cy="6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obaveze prema EU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2232" y="2390202"/>
            <a:ext cx="255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ISOCPEUR" panose="020B0604020202020204" pitchFamily="34" charset="0"/>
              </a:rPr>
              <a:t>EU direktiva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perspektiva novog desetljeća</a:t>
            </a: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cilj</a:t>
            </a:r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2020.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24%  50%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4175" r="24518" b="3936"/>
          <a:stretch/>
        </p:blipFill>
        <p:spPr bwMode="auto">
          <a:xfrm>
            <a:off x="91345" y="4728371"/>
            <a:ext cx="954111" cy="8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892" r="26089" b="2841"/>
          <a:stretch/>
        </p:blipFill>
        <p:spPr bwMode="auto">
          <a:xfrm>
            <a:off x="1714514" y="4718229"/>
            <a:ext cx="9431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relica udesno 17"/>
          <p:cNvSpPr/>
          <p:nvPr/>
        </p:nvSpPr>
        <p:spPr>
          <a:xfrm>
            <a:off x="1136087" y="5024363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2836379" y="725703"/>
            <a:ext cx="49493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osigurati pripremu za ponovnu uporabu i recikliranje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50%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papira, metala, stakla i plastike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odvojeno sakupljanje otpada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primarna selekcija kod kuće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zabrana odlaganja neobrađenog otpada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(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Marišćina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, 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Košljun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)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7433142" y="36890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2020.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92627"/>
            <a:ext cx="1732862" cy="19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niOkvir 26"/>
          <p:cNvSpPr txBox="1"/>
          <p:nvPr/>
        </p:nvSpPr>
        <p:spPr>
          <a:xfrm>
            <a:off x="4211960" y="11228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51,9%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4199043" y="179454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36,6%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4189768" y="23617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3,7%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30" name="TekstniOkvir 29"/>
          <p:cNvSpPr txBox="1"/>
          <p:nvPr/>
        </p:nvSpPr>
        <p:spPr>
          <a:xfrm rot="16200000">
            <a:off x="5089868" y="18070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92,2%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6732240" y="23792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4.488t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6732240" y="112284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2.075t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33" name="Strelica udesno 32"/>
          <p:cNvSpPr/>
          <p:nvPr/>
        </p:nvSpPr>
        <p:spPr>
          <a:xfrm rot="5400000">
            <a:off x="7383296" y="1906315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/>
          <p:cNvSpPr/>
          <p:nvPr/>
        </p:nvSpPr>
        <p:spPr>
          <a:xfrm>
            <a:off x="6224931" y="4313181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6228184" y="766560"/>
            <a:ext cx="2521152" cy="138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 descr="D:\d\2018\26_otpad uredi kune uštedi\javna tribina 01\ilustracije\74633903-number-1-green-sticker-flat-design-long-shadow-icon-best-product-banner-vector-silhouette-symbol-1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0639" r="9590" b="9325"/>
          <a:stretch/>
        </p:blipFill>
        <p:spPr bwMode="auto">
          <a:xfrm>
            <a:off x="687941" y="3338012"/>
            <a:ext cx="605197" cy="6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obaveze prema EU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2232" y="2390202"/>
            <a:ext cx="255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ISOCPEUR" panose="020B0604020202020204" pitchFamily="34" charset="0"/>
              </a:rPr>
              <a:t>EU direktiva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perspektiva novog desetljeća</a:t>
            </a:r>
          </a:p>
          <a:p>
            <a:pPr algn="ctr"/>
            <a:endParaRPr lang="hr-HR" dirty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cilj</a:t>
            </a:r>
            <a:endParaRPr lang="hr-HR" dirty="0">
              <a:latin typeface="ISOCPEUR" panose="020B0604020202020204" pitchFamily="34" charset="0"/>
            </a:endParaRPr>
          </a:p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latin typeface="ISOCPEUR" panose="020B0604020202020204" pitchFamily="34" charset="0"/>
              </a:rPr>
              <a:t>2020.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24%  50%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4175" r="24518" b="3936"/>
          <a:stretch/>
        </p:blipFill>
        <p:spPr bwMode="auto">
          <a:xfrm>
            <a:off x="91345" y="4728371"/>
            <a:ext cx="954111" cy="8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892" r="26089" b="2841"/>
          <a:stretch/>
        </p:blipFill>
        <p:spPr bwMode="auto">
          <a:xfrm>
            <a:off x="1714514" y="4718229"/>
            <a:ext cx="9431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relica udesno 17"/>
          <p:cNvSpPr/>
          <p:nvPr/>
        </p:nvSpPr>
        <p:spPr>
          <a:xfrm>
            <a:off x="1136087" y="5024363"/>
            <a:ext cx="498087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2836379" y="725703"/>
            <a:ext cx="49493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osigurati pripremu za ponovnu uporabu i recikliranje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50%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papira, metala, stakla i plastike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odvojeno sakupljanje otpada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primarna selekcija kod kuće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zabrana odlaganja neobrađenog otpada </a:t>
            </a: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(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Marišćina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, </a:t>
            </a:r>
            <a:r>
              <a:rPr lang="hr-HR" dirty="0" err="1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Košljun</a:t>
            </a:r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)</a:t>
            </a: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smanjenje deponirane količine za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50%</a:t>
            </a:r>
          </a:p>
          <a:p>
            <a:pPr algn="just"/>
            <a:endParaRPr lang="hr-HR" sz="1600" dirty="0" smtClean="0">
              <a:latin typeface="ISOCTEUR" panose="020B0609020202020204" pitchFamily="49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7433142" y="36890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2020.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7433142" y="38985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2022.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4101128" y="51269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6.572,18t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6949136" y="51263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ISOCPEUR" panose="020B0604020202020204" pitchFamily="34" charset="0"/>
              </a:rPr>
              <a:t>3.286,09t</a:t>
            </a:r>
            <a:endParaRPr lang="hr-HR" sz="3600" dirty="0" smtClean="0">
              <a:solidFill>
                <a:schemeClr val="bg1">
                  <a:lumMod val="50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34" name="Strelica udesno 33"/>
          <p:cNvSpPr/>
          <p:nvPr/>
        </p:nvSpPr>
        <p:spPr>
          <a:xfrm>
            <a:off x="6000284" y="5336036"/>
            <a:ext cx="804836" cy="305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5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penali 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avokutnik 20"/>
          <p:cNvSpPr/>
          <p:nvPr/>
        </p:nvSpPr>
        <p:spPr>
          <a:xfrm>
            <a:off x="3246382" y="1340766"/>
            <a:ext cx="4532607" cy="4949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43" name="Picture 3" descr="D:\d\2018\26_otpad uredi kune uštedi\javna tribina 01\ilustracije\auction_ham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047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penali 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0" y="3484480"/>
            <a:ext cx="174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Sud pravde EU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813118" y="968510"/>
            <a:ext cx="4392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ISOCPEUR" panose="020B0604020202020204" pitchFamily="34" charset="0"/>
              </a:rPr>
              <a:t>dnevno</a:t>
            </a:r>
          </a:p>
          <a:p>
            <a:pPr algn="ctr"/>
            <a:r>
              <a:rPr lang="hr-HR" sz="3600" dirty="0" smtClean="0">
                <a:latin typeface="ISOCPEUR" panose="020B0604020202020204" pitchFamily="34" charset="0"/>
              </a:rPr>
              <a:t>47.000,00€ </a:t>
            </a:r>
            <a:r>
              <a:rPr lang="hr-HR" sz="3600" dirty="0" smtClean="0">
                <a:solidFill>
                  <a:schemeClr val="bg1">
                    <a:lumMod val="65000"/>
                  </a:schemeClr>
                </a:solidFill>
                <a:latin typeface="ISOCPEUR" panose="020B0604020202020204" pitchFamily="34" charset="0"/>
              </a:rPr>
              <a:t>350.150,00kn</a:t>
            </a:r>
          </a:p>
          <a:p>
            <a:pPr algn="ctr"/>
            <a:endParaRPr lang="hr-HR" sz="3600" dirty="0" smtClean="0">
              <a:solidFill>
                <a:schemeClr val="bg1">
                  <a:lumMod val="6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sz="3600" dirty="0" smtClean="0">
              <a:solidFill>
                <a:schemeClr val="bg1">
                  <a:lumMod val="65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830635" y="99053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procjena Svjetske banke za RH</a:t>
            </a:r>
            <a:endParaRPr lang="hr-H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PEUR" panose="020B060402020202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1417827" y="4293096"/>
            <a:ext cx="166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gradovi i općine</a:t>
            </a:r>
            <a:endParaRPr lang="hr-HR" dirty="0">
              <a:latin typeface="ISOCPEUR" panose="020B0604020202020204" pitchFamily="34" charset="0"/>
            </a:endParaRPr>
          </a:p>
        </p:txBody>
      </p:sp>
      <p:pic>
        <p:nvPicPr>
          <p:cNvPr id="10242" name="Picture 2" descr="D:\d\2018\26_otpad uredi kune uštedi\javna tribina 01\ilustracije\1280px-Flag_of_Europe.sv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9014" r="19674" b="3371"/>
          <a:stretch/>
        </p:blipFill>
        <p:spPr bwMode="auto">
          <a:xfrm>
            <a:off x="1652968" y="3371219"/>
            <a:ext cx="468052" cy="4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nimatedimages.org/data/media/515/animated-hammer-image-0025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117">
            <a:off x="6090540" y="547247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3270136" y="3852555"/>
            <a:ext cx="4532607" cy="4949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3246382" y="1340766"/>
            <a:ext cx="4532607" cy="4949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43" name="Picture 3" descr="D:\d\2018\26_otpad uredi kune uštedi\javna tribina 01\ilustracije\auction_ham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047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penali 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0" y="3484480"/>
            <a:ext cx="174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Sud pravde EU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813118" y="968510"/>
            <a:ext cx="43924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ISOCPEUR" panose="020B0604020202020204" pitchFamily="34" charset="0"/>
              </a:rPr>
              <a:t>dnevno</a:t>
            </a:r>
          </a:p>
          <a:p>
            <a:pPr algn="ctr"/>
            <a:r>
              <a:rPr lang="hr-HR" sz="3600" dirty="0" smtClean="0">
                <a:latin typeface="ISOCPEUR" panose="020B0604020202020204" pitchFamily="34" charset="0"/>
              </a:rPr>
              <a:t>47.000,00€ </a:t>
            </a:r>
            <a:r>
              <a:rPr lang="hr-HR" sz="3600" dirty="0" smtClean="0">
                <a:solidFill>
                  <a:schemeClr val="bg1">
                    <a:lumMod val="65000"/>
                  </a:schemeClr>
                </a:solidFill>
                <a:latin typeface="ISOCPEUR" panose="020B0604020202020204" pitchFamily="34" charset="0"/>
              </a:rPr>
              <a:t>350.150,00kn</a:t>
            </a:r>
          </a:p>
          <a:p>
            <a:pPr algn="ctr"/>
            <a:endParaRPr lang="hr-HR" sz="3600" dirty="0" smtClean="0">
              <a:solidFill>
                <a:schemeClr val="bg1">
                  <a:lumMod val="6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sz="3600" dirty="0" smtClean="0">
              <a:solidFill>
                <a:schemeClr val="bg1">
                  <a:lumMod val="6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sz="2000" dirty="0" smtClean="0">
                <a:latin typeface="ISOCPEUR" panose="020B0604020202020204" pitchFamily="34" charset="0"/>
              </a:rPr>
              <a:t>godišnje</a:t>
            </a:r>
          </a:p>
          <a:p>
            <a:pPr algn="ctr"/>
            <a:r>
              <a:rPr lang="hr-HR" sz="3600" dirty="0" smtClean="0">
                <a:latin typeface="ISOCPEUR" panose="020B0604020202020204" pitchFamily="34" charset="0"/>
              </a:rPr>
              <a:t>17.155.000</a:t>
            </a:r>
            <a:r>
              <a:rPr lang="hr-HR" sz="3600" dirty="0">
                <a:latin typeface="ISOCPEUR" panose="020B0604020202020204" pitchFamily="34" charset="0"/>
              </a:rPr>
              <a:t>€ </a:t>
            </a:r>
            <a:r>
              <a:rPr lang="hr-HR" sz="3600" dirty="0" smtClean="0">
                <a:solidFill>
                  <a:schemeClr val="bg1">
                    <a:lumMod val="65000"/>
                  </a:schemeClr>
                </a:solidFill>
                <a:latin typeface="ISOCPEUR" panose="020B0604020202020204" pitchFamily="34" charset="0"/>
              </a:rPr>
              <a:t>127.804.750,00kn</a:t>
            </a:r>
          </a:p>
          <a:p>
            <a:endParaRPr lang="hr-HR" sz="3600" dirty="0" smtClean="0">
              <a:latin typeface="ISOCPEUR" panose="020B060402020202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830635" y="99053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procjena Svjetske banke za RH</a:t>
            </a:r>
            <a:endParaRPr lang="hr-H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PEUR" panose="020B060402020202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1417827" y="4293096"/>
            <a:ext cx="166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gradovi i općine</a:t>
            </a:r>
            <a:endParaRPr lang="hr-HR" dirty="0">
              <a:latin typeface="ISOCPEUR" panose="020B0604020202020204" pitchFamily="34" charset="0"/>
            </a:endParaRPr>
          </a:p>
        </p:txBody>
      </p:sp>
      <p:pic>
        <p:nvPicPr>
          <p:cNvPr id="10242" name="Picture 2" descr="D:\d\2018\26_otpad uredi kune uštedi\javna tribina 01\ilustracije\1280px-Flag_of_Europe.sv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9014" r="19674" b="3371"/>
          <a:stretch/>
        </p:blipFill>
        <p:spPr bwMode="auto">
          <a:xfrm>
            <a:off x="1652968" y="3371219"/>
            <a:ext cx="468052" cy="4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nimatedimages.org/data/media/515/animated-hammer-image-0025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117">
            <a:off x="6090540" y="547247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6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d\2018\26_otpad uredi kune uštedi\javna tribina 01\ilustracije\24019166-business-man-running-away-from-the-monster-of-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51" y="4732388"/>
            <a:ext cx="2191981" cy="16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avokutnik 21"/>
          <p:cNvSpPr/>
          <p:nvPr/>
        </p:nvSpPr>
        <p:spPr>
          <a:xfrm>
            <a:off x="3270136" y="3852555"/>
            <a:ext cx="4532607" cy="4949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3246382" y="1340766"/>
            <a:ext cx="4532607" cy="4949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43" name="Picture 3" descr="D:\d\2018\26_otpad uredi kune uštedi\javna tribina 01\ilustracije\auction_ham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047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</a:t>
            </a:r>
            <a:r>
              <a:rPr lang="hr-HR" sz="1600" b="1" dirty="0" smtClean="0">
                <a:latin typeface="ISOCTEUR" panose="020B0609020202020204" pitchFamily="49" charset="0"/>
              </a:rPr>
              <a:t>Koje su nam obaveze?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penali 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0" y="3484480"/>
            <a:ext cx="174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Sud pravde EU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813118" y="968510"/>
            <a:ext cx="43924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dnevno</a:t>
            </a:r>
          </a:p>
          <a:p>
            <a:pPr algn="ctr"/>
            <a:r>
              <a:rPr lang="hr-HR" sz="36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47.000,00€ 350.150,00kn</a:t>
            </a:r>
          </a:p>
          <a:p>
            <a:pPr algn="ctr"/>
            <a:endParaRPr lang="hr-HR" sz="3600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endParaRPr lang="hr-HR" sz="3600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  <a:p>
            <a:pPr algn="ctr"/>
            <a:r>
              <a:rPr lang="hr-HR" sz="20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godišnje</a:t>
            </a:r>
          </a:p>
          <a:p>
            <a:pPr algn="ctr"/>
            <a:r>
              <a:rPr lang="hr-HR" sz="3600" dirty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17.000.000€ </a:t>
            </a:r>
            <a:r>
              <a:rPr lang="hr-HR" sz="3600" dirty="0" smtClean="0">
                <a:solidFill>
                  <a:schemeClr val="bg1">
                    <a:lumMod val="75000"/>
                  </a:schemeClr>
                </a:solidFill>
                <a:latin typeface="ISOCPEUR" panose="020B0604020202020204" pitchFamily="34" charset="0"/>
              </a:rPr>
              <a:t>126.650.000,00kn</a:t>
            </a:r>
          </a:p>
          <a:p>
            <a:endParaRPr lang="hr-HR" sz="3600" dirty="0" smtClean="0">
              <a:solidFill>
                <a:schemeClr val="bg1">
                  <a:lumMod val="75000"/>
                </a:schemeClr>
              </a:solidFill>
              <a:latin typeface="ISOCPEUR" panose="020B060402020202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830635" y="99053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procjena Svjetske banke za RH</a:t>
            </a:r>
            <a:endParaRPr lang="hr-H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PEUR" panose="020B060402020202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1417827" y="4293096"/>
            <a:ext cx="166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gradovi i općine</a:t>
            </a:r>
            <a:endParaRPr lang="hr-HR" dirty="0">
              <a:latin typeface="ISOCPEUR" panose="020B0604020202020204" pitchFamily="34" charset="0"/>
            </a:endParaRPr>
          </a:p>
        </p:txBody>
      </p:sp>
      <p:pic>
        <p:nvPicPr>
          <p:cNvPr id="10242" name="Picture 2" descr="D:\d\2018\26_otpad uredi kune uštedi\javna tribina 01\ilustracije\1280px-Flag_of_Europe.svg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9014" r="19674" b="3371"/>
          <a:stretch/>
        </p:blipFill>
        <p:spPr bwMode="auto">
          <a:xfrm>
            <a:off x="1652968" y="3371219"/>
            <a:ext cx="468052" cy="4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utnik 19"/>
          <p:cNvSpPr/>
          <p:nvPr/>
        </p:nvSpPr>
        <p:spPr>
          <a:xfrm>
            <a:off x="3660877" y="2815812"/>
            <a:ext cx="379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err="1" smtClean="0">
                <a:latin typeface="ISOCPEUR" panose="020B0604020202020204" pitchFamily="34" charset="0"/>
              </a:rPr>
              <a:t>cca</a:t>
            </a:r>
            <a:r>
              <a:rPr lang="hr-HR" b="1" dirty="0" smtClean="0">
                <a:latin typeface="ISOCPEUR" panose="020B0604020202020204" pitchFamily="34" charset="0"/>
              </a:rPr>
              <a:t> 1.500 prosječnih RH godišnjih plaća </a:t>
            </a:r>
            <a:endParaRPr lang="hr-HR" b="1" dirty="0">
              <a:latin typeface="ISOCPEUR" panose="020B0604020202020204" pitchFamily="34" charset="0"/>
            </a:endParaRPr>
          </a:p>
        </p:txBody>
      </p:sp>
      <p:pic>
        <p:nvPicPr>
          <p:cNvPr id="23" name="Picture 2" descr="http://www.animatedimages.org/data/media/515/animated-hammer-image-0025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117">
            <a:off x="6090540" y="547247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3851920" y="133325"/>
            <a:ext cx="4248472" cy="5639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prosječno kućanstvo</a:t>
            </a: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 </a:t>
            </a:r>
          </a:p>
          <a:p>
            <a:pPr algn="ctr"/>
            <a:r>
              <a:rPr lang="hr-HR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Grad Crikvenica</a:t>
            </a:r>
            <a:endParaRPr lang="hr-HR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dirty="0" smtClean="0">
                <a:solidFill>
                  <a:schemeClr val="bg1">
                    <a:lumMod val="65000"/>
                  </a:schemeClr>
                </a:solidFill>
                <a:latin typeface="ISOCTEUR" panose="020B0609020202020204" pitchFamily="49" charset="0"/>
              </a:rPr>
              <a:t>godišnje</a:t>
            </a:r>
            <a:endParaRPr lang="hr-HR" sz="2000" dirty="0">
              <a:solidFill>
                <a:schemeClr val="bg1">
                  <a:lumMod val="65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39604" y="432691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odvozi</a:t>
            </a:r>
          </a:p>
        </p:txBody>
      </p:sp>
      <p:pic>
        <p:nvPicPr>
          <p:cNvPr id="1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4798776" y="280380"/>
            <a:ext cx="1001441" cy="10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48" y="280380"/>
            <a:ext cx="7191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5" y="4547591"/>
            <a:ext cx="2048144" cy="114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avokutnik 47"/>
          <p:cNvSpPr/>
          <p:nvPr/>
        </p:nvSpPr>
        <p:spPr>
          <a:xfrm>
            <a:off x="78522" y="1835689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78522" y="5335604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8522" y="5109616"/>
            <a:ext cx="391741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/>
          <p:cNvSpPr/>
          <p:nvPr/>
        </p:nvSpPr>
        <p:spPr>
          <a:xfrm>
            <a:off x="78522" y="4545333"/>
            <a:ext cx="391741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avokutnik 45"/>
          <p:cNvSpPr/>
          <p:nvPr/>
        </p:nvSpPr>
        <p:spPr>
          <a:xfrm>
            <a:off x="78522" y="4023450"/>
            <a:ext cx="391741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Pravokutnik 46"/>
          <p:cNvSpPr/>
          <p:nvPr/>
        </p:nvSpPr>
        <p:spPr>
          <a:xfrm>
            <a:off x="78522" y="3563962"/>
            <a:ext cx="391741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608723" y="4808898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204315">
            <a:off x="506803" y="4379089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ravokutnik 41"/>
          <p:cNvSpPr/>
          <p:nvPr/>
        </p:nvSpPr>
        <p:spPr>
          <a:xfrm>
            <a:off x="359260" y="3471235"/>
            <a:ext cx="135310" cy="179765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4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9028605">
            <a:off x="3148202" y="3975267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9139024">
            <a:off x="2037926" y="4619496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20366729">
            <a:off x="898414" y="4481378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2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9176244">
            <a:off x="793561" y="4118479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1704315" y="4774844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2812030" y="4813709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9401834">
            <a:off x="3115468" y="4505586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854413">
            <a:off x="2812030" y="4255149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2773359" y="3879946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8674453">
            <a:off x="3096304" y="3630508"/>
            <a:ext cx="31703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kstniOkvir 38"/>
          <p:cNvSpPr txBox="1"/>
          <p:nvPr/>
        </p:nvSpPr>
        <p:spPr>
          <a:xfrm>
            <a:off x="730073" y="5297992"/>
            <a:ext cx="295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RH           MI          PGŽ</a:t>
            </a:r>
          </a:p>
        </p:txBody>
      </p:sp>
      <p:pic>
        <p:nvPicPr>
          <p:cNvPr id="40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1704314" y="4387566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2139922" y="4288934"/>
            <a:ext cx="31703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Pravokutnik 42"/>
          <p:cNvSpPr/>
          <p:nvPr/>
        </p:nvSpPr>
        <p:spPr>
          <a:xfrm>
            <a:off x="1578232" y="3880644"/>
            <a:ext cx="126083" cy="141734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/>
          <p:cNvSpPr/>
          <p:nvPr/>
        </p:nvSpPr>
        <p:spPr>
          <a:xfrm>
            <a:off x="2636237" y="3107973"/>
            <a:ext cx="137122" cy="21900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3851920" y="133325"/>
            <a:ext cx="4248472" cy="5639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prosječno kućanstvo</a:t>
            </a: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 </a:t>
            </a:r>
          </a:p>
          <a:p>
            <a:pPr algn="ctr"/>
            <a:r>
              <a:rPr lang="hr-HR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Grad Crikvenica</a:t>
            </a:r>
            <a:endParaRPr lang="hr-HR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dirty="0" smtClean="0">
                <a:solidFill>
                  <a:schemeClr val="bg1">
                    <a:lumMod val="65000"/>
                  </a:schemeClr>
                </a:solidFill>
                <a:latin typeface="ISOCTEUR" panose="020B0609020202020204" pitchFamily="49" charset="0"/>
              </a:rPr>
              <a:t>godišnje</a:t>
            </a:r>
            <a:endParaRPr lang="hr-HR" sz="2000" dirty="0">
              <a:solidFill>
                <a:schemeClr val="bg1">
                  <a:lumMod val="65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39604" y="432691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odvozi</a:t>
            </a:r>
          </a:p>
        </p:txBody>
      </p:sp>
      <p:pic>
        <p:nvPicPr>
          <p:cNvPr id="1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4798776" y="280380"/>
            <a:ext cx="1001441" cy="10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48" y="280380"/>
            <a:ext cx="7191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6084168" y="663730"/>
            <a:ext cx="157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350kg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5" y="4547591"/>
            <a:ext cx="2048144" cy="114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3851920" y="133325"/>
            <a:ext cx="4248472" cy="5639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prosječno kućanstvo</a:t>
            </a: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 </a:t>
            </a:r>
          </a:p>
          <a:p>
            <a:pPr algn="ctr"/>
            <a:r>
              <a:rPr lang="hr-HR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Grad Crikvenica</a:t>
            </a:r>
            <a:endParaRPr lang="hr-HR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dirty="0" smtClean="0">
                <a:solidFill>
                  <a:schemeClr val="bg1">
                    <a:lumMod val="65000"/>
                  </a:schemeClr>
                </a:solidFill>
                <a:latin typeface="ISOCTEUR" panose="020B0609020202020204" pitchFamily="49" charset="0"/>
              </a:rPr>
              <a:t>godišnje</a:t>
            </a:r>
            <a:endParaRPr lang="hr-HR" sz="2000" dirty="0">
              <a:solidFill>
                <a:schemeClr val="bg1">
                  <a:lumMod val="65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39604" y="432691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odvozi</a:t>
            </a:r>
          </a:p>
        </p:txBody>
      </p:sp>
      <p:pic>
        <p:nvPicPr>
          <p:cNvPr id="1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4798776" y="280380"/>
            <a:ext cx="1001441" cy="10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48" y="280380"/>
            <a:ext cx="7191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6084168" y="663730"/>
            <a:ext cx="157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350kg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5" y="4547591"/>
            <a:ext cx="2048144" cy="114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niOkvir 18"/>
          <p:cNvSpPr txBox="1"/>
          <p:nvPr/>
        </p:nvSpPr>
        <p:spPr>
          <a:xfrm>
            <a:off x="6877604" y="430463"/>
            <a:ext cx="157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400kg </a:t>
            </a:r>
          </a:p>
        </p:txBody>
      </p:sp>
    </p:spTree>
    <p:extLst>
      <p:ext uri="{BB962C8B-B14F-4D97-AF65-F5344CB8AC3E}">
        <p14:creationId xmlns:p14="http://schemas.microsoft.com/office/powerpoint/2010/main" val="12796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3851920" y="133325"/>
            <a:ext cx="4248472" cy="5639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prosječno kućanstvo</a:t>
            </a: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 </a:t>
            </a:r>
          </a:p>
          <a:p>
            <a:pPr algn="ctr"/>
            <a:r>
              <a:rPr lang="hr-HR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Grad Crikvenica</a:t>
            </a:r>
            <a:endParaRPr lang="hr-HR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dirty="0" smtClean="0">
                <a:solidFill>
                  <a:schemeClr val="bg1">
                    <a:lumMod val="65000"/>
                  </a:schemeClr>
                </a:solidFill>
                <a:latin typeface="ISOCTEUR" panose="020B0609020202020204" pitchFamily="49" charset="0"/>
              </a:rPr>
              <a:t>godišnje</a:t>
            </a:r>
            <a:endParaRPr lang="hr-HR" sz="2000" dirty="0">
              <a:solidFill>
                <a:schemeClr val="bg1">
                  <a:lumMod val="65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39604" y="432691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odvozi</a:t>
            </a:r>
          </a:p>
        </p:txBody>
      </p:sp>
      <p:pic>
        <p:nvPicPr>
          <p:cNvPr id="1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4798776" y="280380"/>
            <a:ext cx="1001441" cy="10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48" y="280380"/>
            <a:ext cx="7191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6084168" y="663730"/>
            <a:ext cx="157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350kg 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6108783" y="1858905"/>
            <a:ext cx="157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1.320kn</a:t>
            </a:r>
          </a:p>
        </p:txBody>
      </p:sp>
      <p:pic>
        <p:nvPicPr>
          <p:cNvPr id="12290" name="Picture 2" descr="D:\d\2018\26_otpad uredi kune uštedi\javna tribina 01\ilustracije\20405abf8acd31621ac6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49" y="1792369"/>
            <a:ext cx="1650985" cy="92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5" y="4547591"/>
            <a:ext cx="2048144" cy="114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4449016" y="2044506"/>
            <a:ext cx="423529" cy="4220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961030" y="2255527"/>
            <a:ext cx="324838" cy="3236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4347149" y="1667712"/>
            <a:ext cx="203733" cy="203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3851920" y="133325"/>
            <a:ext cx="4248472" cy="5639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prosječno kućanstvo</a:t>
            </a: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 </a:t>
            </a:r>
          </a:p>
          <a:p>
            <a:pPr algn="ctr"/>
            <a:r>
              <a:rPr lang="hr-HR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Grad Crikvenica</a:t>
            </a:r>
            <a:endParaRPr lang="hr-HR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dirty="0" smtClean="0">
                <a:solidFill>
                  <a:schemeClr val="bg1">
                    <a:lumMod val="65000"/>
                  </a:schemeClr>
                </a:solidFill>
                <a:latin typeface="ISOCTEUR" panose="020B0609020202020204" pitchFamily="49" charset="0"/>
              </a:rPr>
              <a:t>godišnje</a:t>
            </a:r>
            <a:endParaRPr lang="hr-HR" sz="2000" dirty="0">
              <a:solidFill>
                <a:schemeClr val="bg1">
                  <a:lumMod val="65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39604" y="432691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odvozi</a:t>
            </a:r>
          </a:p>
        </p:txBody>
      </p:sp>
      <p:pic>
        <p:nvPicPr>
          <p:cNvPr id="1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4798776" y="280380"/>
            <a:ext cx="1001441" cy="10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48" y="280380"/>
            <a:ext cx="7191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6084168" y="663730"/>
            <a:ext cx="157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350kg 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6108783" y="1858905"/>
            <a:ext cx="157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1.320kn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6084167" y="3870340"/>
            <a:ext cx="157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51,93% </a:t>
            </a:r>
          </a:p>
        </p:txBody>
      </p:sp>
      <p:pic>
        <p:nvPicPr>
          <p:cNvPr id="12290" name="Picture 2" descr="D:\d\2018\26_otpad uredi kune uštedi\javna tribina 01\ilustracije\20405abf8acd31621ac6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49" y="1792369"/>
            <a:ext cx="1650985" cy="92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4266">
            <a:off x="3932665" y="3349650"/>
            <a:ext cx="1455738" cy="195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5" y="4547591"/>
            <a:ext cx="2048144" cy="114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4449016" y="2044506"/>
            <a:ext cx="423529" cy="4220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961030" y="2255527"/>
            <a:ext cx="324838" cy="3236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d\2018\26_otpad uredi kune uštedi\javna tribina 01\ilustracije\dollar-or-money-icon-of-set-material-design-style-vector-1372628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4347149" y="1667712"/>
            <a:ext cx="203733" cy="203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kako uštedjeti odvajanjem?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3314" name="Picture 2" descr="D:\d\2018\26_otpad uredi kune uštedi\javna tribina 01\savemoneybank-918x5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" y="3715067"/>
            <a:ext cx="2450366" cy="137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kako uštedjeti odvajanjem?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2" name="Picture 2" descr="D:\d\2018\26_otpad uredi kune uštedi\otpad uredi_01\oglasi web\letak1.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46" y="99053"/>
            <a:ext cx="3985248" cy="563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d\2018\26_otpad uredi kune uštedi\javna tribina 01\savemoneybank-918x5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" y="3715067"/>
            <a:ext cx="2450366" cy="137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utnik 25"/>
          <p:cNvSpPr/>
          <p:nvPr/>
        </p:nvSpPr>
        <p:spPr>
          <a:xfrm>
            <a:off x="2773481" y="5092397"/>
            <a:ext cx="182917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/>
          <p:cNvSpPr/>
          <p:nvPr/>
        </p:nvSpPr>
        <p:spPr>
          <a:xfrm>
            <a:off x="2805626" y="2934151"/>
            <a:ext cx="182917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2848557" y="714745"/>
            <a:ext cx="182917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kako uštedjeti odvajanjem?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2" name="Picture 2" descr="D:\d\2018\26_otpad uredi kune uštedi\otpad uredi_01\oglasi web\letak1.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46" y="99053"/>
            <a:ext cx="3985248" cy="563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/>
          <p:cNvSpPr txBox="1"/>
          <p:nvPr/>
        </p:nvSpPr>
        <p:spPr>
          <a:xfrm>
            <a:off x="2939908" y="551208"/>
            <a:ext cx="1578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ISOCPEUR" panose="020B0604020202020204" pitchFamily="34" charset="0"/>
              </a:rPr>
              <a:t>ako uopće ne odvajamo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2848557" y="2776990"/>
            <a:ext cx="171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ISOCPEUR" panose="020B0604020202020204" pitchFamily="34" charset="0"/>
              </a:rPr>
              <a:t>ako „srednje” odvajamo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2814534" y="4946683"/>
            <a:ext cx="171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ISOCPEUR" panose="020B0604020202020204" pitchFamily="34" charset="0"/>
              </a:rPr>
              <a:t>ako sve odvajamo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2762697" y="710762"/>
            <a:ext cx="191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1.339,16 kn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2814534" y="5092397"/>
            <a:ext cx="17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715,86 kn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2721420" y="2915489"/>
            <a:ext cx="189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1.017,93 kn</a:t>
            </a:r>
          </a:p>
        </p:txBody>
      </p:sp>
      <p:pic>
        <p:nvPicPr>
          <p:cNvPr id="13314" name="Picture 2" descr="D:\d\2018\26_otpad uredi kune uštedi\javna tribina 01\savemoneybank-918x5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" y="3715067"/>
            <a:ext cx="2450366" cy="137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utnik 25"/>
          <p:cNvSpPr/>
          <p:nvPr/>
        </p:nvSpPr>
        <p:spPr>
          <a:xfrm>
            <a:off x="2773481" y="5092397"/>
            <a:ext cx="182917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/>
          <p:cNvSpPr/>
          <p:nvPr/>
        </p:nvSpPr>
        <p:spPr>
          <a:xfrm>
            <a:off x="2805626" y="2934151"/>
            <a:ext cx="182917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2848557" y="714745"/>
            <a:ext cx="182917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kako uštedjeti odvajanjem?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2" name="Picture 2" descr="D:\d\2018\26_otpad uredi kune uštedi\otpad uredi_01\oglasi web\letak1.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46" y="99053"/>
            <a:ext cx="3985248" cy="563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/>
          <p:cNvSpPr txBox="1"/>
          <p:nvPr/>
        </p:nvSpPr>
        <p:spPr>
          <a:xfrm>
            <a:off x="2939908" y="551208"/>
            <a:ext cx="1578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ISOCPEUR" panose="020B0604020202020204" pitchFamily="34" charset="0"/>
              </a:rPr>
              <a:t>ako uopće ne odvajamo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2848557" y="2776990"/>
            <a:ext cx="171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ISOCPEUR" panose="020B0604020202020204" pitchFamily="34" charset="0"/>
              </a:rPr>
              <a:t>ako „srednje” odvajamo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2814534" y="4946683"/>
            <a:ext cx="171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ISOCPEUR" panose="020B0604020202020204" pitchFamily="34" charset="0"/>
              </a:rPr>
              <a:t>ako sve odvajamo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2762697" y="710762"/>
            <a:ext cx="191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1.339,16 kn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2814534" y="5092397"/>
            <a:ext cx="17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715,86 kn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2721420" y="2915489"/>
            <a:ext cx="189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1.017,93 kn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145257" y="3334185"/>
            <a:ext cx="178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23,98%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872053" y="5085182"/>
            <a:ext cx="178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  <a:latin typeface="ISOCPEUR" panose="020B0604020202020204" pitchFamily="34" charset="0"/>
              </a:rPr>
              <a:t>46,54%</a:t>
            </a:r>
          </a:p>
        </p:txBody>
      </p:sp>
      <p:pic>
        <p:nvPicPr>
          <p:cNvPr id="13314" name="Picture 2" descr="D:\d\2018\26_otpad uredi kune uštedi\javna tribina 01\savemoneybank-918x5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" y="3715067"/>
            <a:ext cx="2450366" cy="137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odvajati?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" y="2832345"/>
            <a:ext cx="2401645" cy="26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utnik 29"/>
          <p:cNvSpPr/>
          <p:nvPr/>
        </p:nvSpPr>
        <p:spPr>
          <a:xfrm>
            <a:off x="2950124" y="43118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odvajati?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203848" y="1203733"/>
            <a:ext cx="54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Papir          Plastika        Konzerve          Staklo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" y="2832345"/>
            <a:ext cx="2401645" cy="26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5" y="157091"/>
            <a:ext cx="1057879" cy="103215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124"/>
            <a:ext cx="1018346" cy="100921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173"/>
            <a:ext cx="1008112" cy="99906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4" y="180851"/>
            <a:ext cx="1050488" cy="1011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avokutnik 47"/>
          <p:cNvSpPr/>
          <p:nvPr/>
        </p:nvSpPr>
        <p:spPr>
          <a:xfrm>
            <a:off x="78522" y="1835689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78522" y="5335604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8522" y="5109616"/>
            <a:ext cx="391741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/>
          <p:cNvSpPr/>
          <p:nvPr/>
        </p:nvSpPr>
        <p:spPr>
          <a:xfrm>
            <a:off x="78522" y="4545333"/>
            <a:ext cx="391741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avokutnik 45"/>
          <p:cNvSpPr/>
          <p:nvPr/>
        </p:nvSpPr>
        <p:spPr>
          <a:xfrm>
            <a:off x="78522" y="4023450"/>
            <a:ext cx="391741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Pravokutnik 46"/>
          <p:cNvSpPr/>
          <p:nvPr/>
        </p:nvSpPr>
        <p:spPr>
          <a:xfrm>
            <a:off x="78522" y="3563962"/>
            <a:ext cx="391741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608723" y="4808898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204315">
            <a:off x="506803" y="4379089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ravokutnik 41"/>
          <p:cNvSpPr/>
          <p:nvPr/>
        </p:nvSpPr>
        <p:spPr>
          <a:xfrm>
            <a:off x="359260" y="3471235"/>
            <a:ext cx="135310" cy="179765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4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9028605">
            <a:off x="3148202" y="3975267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9139024">
            <a:off x="2037926" y="4619496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20366729">
            <a:off x="898414" y="4481378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7" name="Picture 3" descr="D:\d\2018\26_otpad uredi kune uštedi\otpad uredi_01\oglasi web\letak1.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7"/>
          <a:stretch/>
        </p:blipFill>
        <p:spPr bwMode="auto">
          <a:xfrm>
            <a:off x="4283968" y="307837"/>
            <a:ext cx="4104456" cy="535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9176244">
            <a:off x="793561" y="4118479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1704315" y="4774844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2812030" y="4813709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9401834">
            <a:off x="3115468" y="4505586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854413">
            <a:off x="2812030" y="4255149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2773359" y="3879946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 rot="18674453">
            <a:off x="3096304" y="3630508"/>
            <a:ext cx="31703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kstniOkvir 38"/>
          <p:cNvSpPr txBox="1"/>
          <p:nvPr/>
        </p:nvSpPr>
        <p:spPr>
          <a:xfrm>
            <a:off x="730073" y="5297992"/>
            <a:ext cx="295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RH           MI          PGŽ</a:t>
            </a:r>
          </a:p>
        </p:txBody>
      </p:sp>
      <p:pic>
        <p:nvPicPr>
          <p:cNvPr id="40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1704314" y="4387566"/>
            <a:ext cx="435607" cy="3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d\2018\26_otpad uredi kune uštedi\javna tribina 01\ilustracije\226779_plasticna-kesa-foto10-public-shutterstock_orig-566x4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3888"/>
          <a:stretch/>
        </p:blipFill>
        <p:spPr bwMode="auto">
          <a:xfrm>
            <a:off x="2139922" y="4288934"/>
            <a:ext cx="31703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Pravokutnik 42"/>
          <p:cNvSpPr/>
          <p:nvPr/>
        </p:nvSpPr>
        <p:spPr>
          <a:xfrm>
            <a:off x="1578232" y="3880644"/>
            <a:ext cx="126083" cy="141734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/>
          <p:cNvSpPr/>
          <p:nvPr/>
        </p:nvSpPr>
        <p:spPr>
          <a:xfrm>
            <a:off x="2636237" y="3107973"/>
            <a:ext cx="137122" cy="21900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9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utnik 29"/>
          <p:cNvSpPr/>
          <p:nvPr/>
        </p:nvSpPr>
        <p:spPr>
          <a:xfrm>
            <a:off x="2950124" y="43118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odvajati?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203848" y="1203733"/>
            <a:ext cx="54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Papir          Plastika        Konzerve          Staklo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" y="2832345"/>
            <a:ext cx="2401645" cy="26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5" y="157091"/>
            <a:ext cx="1057879" cy="103215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124"/>
            <a:ext cx="1018346" cy="100921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173"/>
            <a:ext cx="1008112" cy="99906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4" y="180851"/>
            <a:ext cx="1050488" cy="1011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niOkvir 34"/>
          <p:cNvSpPr txBox="1"/>
          <p:nvPr/>
        </p:nvSpPr>
        <p:spPr>
          <a:xfrm>
            <a:off x="3533081" y="1397832"/>
            <a:ext cx="492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latin typeface="ISOCPEUR" panose="020B0604020202020204" pitchFamily="34" charset="0"/>
              </a:rPr>
              <a:t>24% --- 51,9%</a:t>
            </a:r>
          </a:p>
        </p:txBody>
      </p:sp>
    </p:spTree>
    <p:extLst>
      <p:ext uri="{BB962C8B-B14F-4D97-AF65-F5344CB8AC3E}">
        <p14:creationId xmlns:p14="http://schemas.microsoft.com/office/powerpoint/2010/main" val="1938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8196" name="Picture 4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3" y="1700808"/>
            <a:ext cx="7747561" cy="441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0" t="23702" r="1600" b="44985"/>
          <a:stretch/>
        </p:blipFill>
        <p:spPr bwMode="auto">
          <a:xfrm>
            <a:off x="2483767" y="1469633"/>
            <a:ext cx="6327107" cy="484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4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28" y="1196752"/>
            <a:ext cx="5813470" cy="495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7170" name="Picture 2" descr="Slikovni rezultat za countries that forbidden plastic ba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25" y="1411309"/>
            <a:ext cx="6088832" cy="483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utnik 29"/>
          <p:cNvSpPr/>
          <p:nvPr/>
        </p:nvSpPr>
        <p:spPr>
          <a:xfrm>
            <a:off x="2950124" y="43118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2941445" y="2008138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30" name="Picture 6" descr="D:\d\2018\26_otpad uredi kune uštedi\ee-otp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24" y="2073668"/>
            <a:ext cx="691149" cy="6628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odvajati?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203848" y="1203733"/>
            <a:ext cx="54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Papir          Plastika        Konzerve          Staklo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" y="2832345"/>
            <a:ext cx="2401645" cy="26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5" y="157091"/>
            <a:ext cx="1057879" cy="103215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124"/>
            <a:ext cx="1018346" cy="100921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173"/>
            <a:ext cx="1008112" cy="99906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4" y="2273172"/>
            <a:ext cx="1036978" cy="10316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4" y="180851"/>
            <a:ext cx="1050488" cy="1011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d\2018\26_otpad uredi kune uštedi\javna tribina 01\ilustracije\glomazni-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29" y="2311703"/>
            <a:ext cx="1001115" cy="9987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niOkvir 21"/>
          <p:cNvSpPr txBox="1"/>
          <p:nvPr/>
        </p:nvSpPr>
        <p:spPr>
          <a:xfrm>
            <a:off x="6599527" y="3357576"/>
            <a:ext cx="195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Posebne kategorije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3161680" y="33674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Tekstil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4453172" y="33575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Glomazni otpad</a:t>
            </a:r>
          </a:p>
        </p:txBody>
      </p:sp>
      <p:pic>
        <p:nvPicPr>
          <p:cNvPr id="1026" name="Picture 2" descr="D:\d\2018\26_otpad uredi kune uštedi\baterij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08" y="2670321"/>
            <a:ext cx="734795" cy="7030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\2018\26_otpad uredi kune uštedi\gum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69" y="2055539"/>
            <a:ext cx="700326" cy="699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\2018\26_otpad uredi kune uštedi\građevinski-otpad1-780x40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9" y="2696735"/>
            <a:ext cx="714671" cy="6550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\2018\26_otpad uredi kune uštedi\metalni otpad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07" y="2073668"/>
            <a:ext cx="706192" cy="7178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niOkvir 34"/>
          <p:cNvSpPr txBox="1"/>
          <p:nvPr/>
        </p:nvSpPr>
        <p:spPr>
          <a:xfrm>
            <a:off x="3533081" y="1397832"/>
            <a:ext cx="492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24% --- 51,9%</a:t>
            </a:r>
          </a:p>
        </p:txBody>
      </p:sp>
    </p:spTree>
    <p:extLst>
      <p:ext uri="{BB962C8B-B14F-4D97-AF65-F5344CB8AC3E}">
        <p14:creationId xmlns:p14="http://schemas.microsoft.com/office/powerpoint/2010/main" val="29594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utnik 29"/>
          <p:cNvSpPr/>
          <p:nvPr/>
        </p:nvSpPr>
        <p:spPr>
          <a:xfrm>
            <a:off x="2950124" y="43118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2941445" y="2008138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2950123" y="3951163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30" name="Picture 6" descr="D:\d\2018\26_otpad uredi kune uštedi\ee-otp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24" y="2073668"/>
            <a:ext cx="691149" cy="6628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odvajati?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203848" y="1203733"/>
            <a:ext cx="54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Papir          Plastika        Konzerve          Staklo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" y="2832345"/>
            <a:ext cx="2401645" cy="26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5" y="157091"/>
            <a:ext cx="1057879" cy="103215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124"/>
            <a:ext cx="1018346" cy="100921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173"/>
            <a:ext cx="1008112" cy="99906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4" y="2273172"/>
            <a:ext cx="1036978" cy="10316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73" y="4183336"/>
            <a:ext cx="1044014" cy="10114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14" y="4183336"/>
            <a:ext cx="1093935" cy="10561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4" y="180851"/>
            <a:ext cx="1050488" cy="1011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d\2018\26_otpad uredi kune uštedi\javna tribina 01\ilustracije\glomazni-1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29" y="2311703"/>
            <a:ext cx="1001115" cy="9987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niOkvir 21"/>
          <p:cNvSpPr txBox="1"/>
          <p:nvPr/>
        </p:nvSpPr>
        <p:spPr>
          <a:xfrm>
            <a:off x="6599527" y="3357576"/>
            <a:ext cx="195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Posebne kategorije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3161680" y="33674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Tekstil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4453172" y="33575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Glomazni otpad</a:t>
            </a:r>
          </a:p>
        </p:txBody>
      </p:sp>
      <p:sp>
        <p:nvSpPr>
          <p:cNvPr id="25" name="TekstniOkvir 24"/>
          <p:cNvSpPr txBox="1"/>
          <p:nvPr/>
        </p:nvSpPr>
        <p:spPr>
          <a:xfrm>
            <a:off x="4368967" y="52395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err="1" smtClean="0">
                <a:latin typeface="ISOCPEUR" panose="020B0604020202020204" pitchFamily="34" charset="0"/>
              </a:rPr>
              <a:t>Biootpad</a:t>
            </a:r>
            <a:r>
              <a:rPr lang="hr-HR" dirty="0" smtClean="0">
                <a:latin typeface="ISOCPEUR" panose="020B0604020202020204" pitchFamily="34" charset="0"/>
              </a:rPr>
              <a:t> za </a:t>
            </a:r>
            <a:r>
              <a:rPr lang="hr-HR" dirty="0" err="1" smtClean="0">
                <a:latin typeface="ISOCPEUR" panose="020B0604020202020204" pitchFamily="34" charset="0"/>
              </a:rPr>
              <a:t>kompostiranje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pic>
        <p:nvPicPr>
          <p:cNvPr id="1026" name="Picture 2" descr="D:\d\2018\26_otpad uredi kune uštedi\baterij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08" y="2670321"/>
            <a:ext cx="734795" cy="7030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\2018\26_otpad uredi kune uštedi\gum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69" y="2055539"/>
            <a:ext cx="700326" cy="699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\2018\26_otpad uredi kune uštedi\građevinski-otpad1-780x40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9" y="2696735"/>
            <a:ext cx="714671" cy="6550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\2018\26_otpad uredi kune uštedi\metalni otpad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07" y="2073668"/>
            <a:ext cx="706192" cy="7178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kstniOkvir 32"/>
          <p:cNvSpPr txBox="1"/>
          <p:nvPr/>
        </p:nvSpPr>
        <p:spPr>
          <a:xfrm>
            <a:off x="3533081" y="1397832"/>
            <a:ext cx="492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24% --- 51,9%</a:t>
            </a:r>
          </a:p>
        </p:txBody>
      </p:sp>
    </p:spTree>
    <p:extLst>
      <p:ext uri="{BB962C8B-B14F-4D97-AF65-F5344CB8AC3E}">
        <p14:creationId xmlns:p14="http://schemas.microsoft.com/office/powerpoint/2010/main" val="2776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utnik 29"/>
          <p:cNvSpPr/>
          <p:nvPr/>
        </p:nvSpPr>
        <p:spPr>
          <a:xfrm>
            <a:off x="2950124" y="43118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2941445" y="2008138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2950123" y="3951163"/>
            <a:ext cx="5910507" cy="1657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30" name="Picture 6" descr="D:\d\2018\26_otpad uredi kune uštedi\ee-otp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24" y="2073668"/>
            <a:ext cx="691149" cy="6628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što odvajati?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203848" y="1203733"/>
            <a:ext cx="54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Papir          Plastika        Konzerve          Staklo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" y="2832345"/>
            <a:ext cx="2401645" cy="26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5" y="157091"/>
            <a:ext cx="1057879" cy="103215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124"/>
            <a:ext cx="1018346" cy="100921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173"/>
            <a:ext cx="1008112" cy="99906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4" y="2273172"/>
            <a:ext cx="1036978" cy="10316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73" y="4183336"/>
            <a:ext cx="1044014" cy="10114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14" y="4183336"/>
            <a:ext cx="1093935" cy="10561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4" y="180851"/>
            <a:ext cx="1050488" cy="1011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d\2018\26_otpad uredi kune uštedi\javna tribina 01\ilustracije\glomazni-1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29" y="2311703"/>
            <a:ext cx="1001115" cy="9987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niOkvir 21"/>
          <p:cNvSpPr txBox="1"/>
          <p:nvPr/>
        </p:nvSpPr>
        <p:spPr>
          <a:xfrm>
            <a:off x="6599527" y="3357576"/>
            <a:ext cx="195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Posebne kategorije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3161680" y="33674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Tekstil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4453172" y="33575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Glomazni otpad</a:t>
            </a:r>
          </a:p>
        </p:txBody>
      </p:sp>
      <p:sp>
        <p:nvSpPr>
          <p:cNvPr id="25" name="TekstniOkvir 24"/>
          <p:cNvSpPr txBox="1"/>
          <p:nvPr/>
        </p:nvSpPr>
        <p:spPr>
          <a:xfrm>
            <a:off x="4368967" y="52395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err="1" smtClean="0">
                <a:latin typeface="ISOCPEUR" panose="020B0604020202020204" pitchFamily="34" charset="0"/>
              </a:rPr>
              <a:t>Biootpad</a:t>
            </a:r>
            <a:r>
              <a:rPr lang="hr-HR" dirty="0" smtClean="0">
                <a:latin typeface="ISOCPEUR" panose="020B0604020202020204" pitchFamily="34" charset="0"/>
              </a:rPr>
              <a:t> za </a:t>
            </a:r>
            <a:r>
              <a:rPr lang="hr-HR" dirty="0" err="1" smtClean="0">
                <a:latin typeface="ISOCPEUR" panose="020B0604020202020204" pitchFamily="34" charset="0"/>
              </a:rPr>
              <a:t>kompostiranje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pic>
        <p:nvPicPr>
          <p:cNvPr id="1026" name="Picture 2" descr="D:\d\2018\26_otpad uredi kune uštedi\baterij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08" y="2670321"/>
            <a:ext cx="734795" cy="7030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\2018\26_otpad uredi kune uštedi\gum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69" y="2055539"/>
            <a:ext cx="700326" cy="699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\2018\26_otpad uredi kune uštedi\građevinski-otpad1-780x40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9" y="2696735"/>
            <a:ext cx="714671" cy="6550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\2018\26_otpad uredi kune uštedi\metalni otpad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07" y="2073668"/>
            <a:ext cx="706192" cy="7178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kstniOkvir 32"/>
          <p:cNvSpPr txBox="1"/>
          <p:nvPr/>
        </p:nvSpPr>
        <p:spPr>
          <a:xfrm>
            <a:off x="3533081" y="1397832"/>
            <a:ext cx="492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ISOCPEUR" panose="020B0604020202020204" pitchFamily="34" charset="0"/>
              </a:rPr>
              <a:t>24% --- 51,9%</a:t>
            </a:r>
          </a:p>
        </p:txBody>
      </p:sp>
      <p:sp>
        <p:nvSpPr>
          <p:cNvPr id="34" name="TekstniOkvir 33"/>
          <p:cNvSpPr txBox="1"/>
          <p:nvPr/>
        </p:nvSpPr>
        <p:spPr>
          <a:xfrm>
            <a:off x="6958499" y="3960060"/>
            <a:ext cx="189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latin typeface="ISOCPEUR" panose="020B0604020202020204" pitchFamily="34" charset="0"/>
              </a:rPr>
              <a:t>…36,6%</a:t>
            </a:r>
          </a:p>
        </p:txBody>
      </p:sp>
    </p:spTree>
    <p:extLst>
      <p:ext uri="{BB962C8B-B14F-4D97-AF65-F5344CB8AC3E}">
        <p14:creationId xmlns:p14="http://schemas.microsoft.com/office/powerpoint/2010/main" val="6557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utnik 13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719046" y="22724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ISOCPEUR" panose="020B0604020202020204" pitchFamily="34" charset="0"/>
              </a:rPr>
              <a:t>t</a:t>
            </a:r>
            <a:r>
              <a:rPr lang="hr-HR" dirty="0" smtClean="0">
                <a:latin typeface="ISOCPEUR" panose="020B0604020202020204" pitchFamily="34" charset="0"/>
              </a:rPr>
              <a:t>ehnika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72" y="2467511"/>
            <a:ext cx="2528055" cy="154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68" y="431409"/>
            <a:ext cx="2808312" cy="170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71" y="431409"/>
            <a:ext cx="2538905" cy="169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60" y="2449886"/>
            <a:ext cx="1814164" cy="153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25" y="2457703"/>
            <a:ext cx="1802412" cy="154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trelica dolje 16"/>
          <p:cNvSpPr/>
          <p:nvPr/>
        </p:nvSpPr>
        <p:spPr>
          <a:xfrm>
            <a:off x="6609808" y="2033253"/>
            <a:ext cx="484632" cy="62162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8" name="Picture 4" descr="D:\d\2018\26_otpad uredi kune uštedi\javna tribina 01\ilustracije\image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01" y="4869160"/>
            <a:ext cx="871420" cy="8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trelica dolje 18"/>
          <p:cNvSpPr/>
          <p:nvPr/>
        </p:nvSpPr>
        <p:spPr>
          <a:xfrm>
            <a:off x="5559395" y="4095332"/>
            <a:ext cx="484632" cy="62162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3821936" y="2020127"/>
            <a:ext cx="484632" cy="62162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9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</p:spTree>
    <p:extLst>
      <p:ext uri="{BB962C8B-B14F-4D97-AF65-F5344CB8AC3E}">
        <p14:creationId xmlns:p14="http://schemas.microsoft.com/office/powerpoint/2010/main" val="278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avokutnik 42"/>
          <p:cNvSpPr/>
          <p:nvPr/>
        </p:nvSpPr>
        <p:spPr>
          <a:xfrm>
            <a:off x="78522" y="1835689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30" name="Pravokutnik 29"/>
          <p:cNvSpPr/>
          <p:nvPr/>
        </p:nvSpPr>
        <p:spPr>
          <a:xfrm>
            <a:off x="6516216" y="2644688"/>
            <a:ext cx="468079" cy="299969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90" y="2124193"/>
            <a:ext cx="483705" cy="1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9" y="2319316"/>
            <a:ext cx="487966" cy="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2489236"/>
            <a:ext cx="492355" cy="1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1258285"/>
            <a:ext cx="492354" cy="2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417647"/>
            <a:ext cx="492355" cy="2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690334"/>
            <a:ext cx="492355" cy="2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939818"/>
            <a:ext cx="492355" cy="1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ravokutnik 37"/>
          <p:cNvSpPr/>
          <p:nvPr/>
        </p:nvSpPr>
        <p:spPr>
          <a:xfrm>
            <a:off x="8521675" y="1223659"/>
            <a:ext cx="127189" cy="442072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kstniOkvir 38"/>
          <p:cNvSpPr txBox="1"/>
          <p:nvPr/>
        </p:nvSpPr>
        <p:spPr>
          <a:xfrm>
            <a:off x="6444208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2018.      </a:t>
            </a:r>
          </a:p>
        </p:txBody>
      </p:sp>
    </p:spTree>
    <p:extLst>
      <p:ext uri="{BB962C8B-B14F-4D97-AF65-F5344CB8AC3E}">
        <p14:creationId xmlns:p14="http://schemas.microsoft.com/office/powerpoint/2010/main" val="5381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1740" y="505042"/>
            <a:ext cx="3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1. sufinanciranje nabave </a:t>
            </a:r>
            <a:r>
              <a:rPr lang="hr-HR" dirty="0" err="1" smtClean="0">
                <a:latin typeface="ISOCPEUR" panose="020B0604020202020204" pitchFamily="34" charset="0"/>
              </a:rPr>
              <a:t>kompostera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7" y="147850"/>
            <a:ext cx="1247624" cy="10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1740" y="505042"/>
            <a:ext cx="3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1. sufinanciranje nabave </a:t>
            </a:r>
            <a:r>
              <a:rPr lang="hr-HR" dirty="0" err="1" smtClean="0">
                <a:latin typeface="ISOCPEUR" panose="020B0604020202020204" pitchFamily="34" charset="0"/>
              </a:rPr>
              <a:t>kompostera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4872155" y="1695671"/>
            <a:ext cx="35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2. 20% do 35% manje otpada (MKO)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7" y="147850"/>
            <a:ext cx="1247624" cy="10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8" y="1344325"/>
            <a:ext cx="946621" cy="137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/>
          <p:cNvSpPr/>
          <p:nvPr/>
        </p:nvSpPr>
        <p:spPr>
          <a:xfrm>
            <a:off x="2909212" y="2825846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1740" y="505042"/>
            <a:ext cx="3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1. sufinanciranje nabave </a:t>
            </a:r>
            <a:r>
              <a:rPr lang="hr-HR" dirty="0" err="1" smtClean="0">
                <a:latin typeface="ISOCPEUR" panose="020B0604020202020204" pitchFamily="34" charset="0"/>
              </a:rPr>
              <a:t>kompostera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559963" y="1895659"/>
            <a:ext cx="66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>
                <a:latin typeface="ISOCPEUR" panose="020B0604020202020204" pitchFamily="34" charset="0"/>
              </a:rPr>
              <a:t>+</a:t>
            </a:r>
            <a:endParaRPr lang="hr-HR" sz="3200" dirty="0" smtClean="0">
              <a:latin typeface="ISOCPEUR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089873" y="2535179"/>
            <a:ext cx="388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ISOCPEUR" panose="020B0604020202020204" pitchFamily="34" charset="0"/>
              </a:rPr>
              <a:t>pogodnost više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4872155" y="1695671"/>
            <a:ext cx="35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2. 20% do 35% manje otpada (MKO)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7" y="147850"/>
            <a:ext cx="1247624" cy="10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8" y="1344325"/>
            <a:ext cx="946621" cy="137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9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/>
          <p:cNvSpPr/>
          <p:nvPr/>
        </p:nvSpPr>
        <p:spPr>
          <a:xfrm>
            <a:off x="2909212" y="2825846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1740" y="505042"/>
            <a:ext cx="3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1. sufinanciranje nabave </a:t>
            </a:r>
            <a:r>
              <a:rPr lang="hr-HR" dirty="0" err="1" smtClean="0">
                <a:latin typeface="ISOCPEUR" panose="020B0604020202020204" pitchFamily="34" charset="0"/>
              </a:rPr>
              <a:t>kompostera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559963" y="1895659"/>
            <a:ext cx="66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>
                <a:latin typeface="ISOCPEUR" panose="020B0604020202020204" pitchFamily="34" charset="0"/>
              </a:rPr>
              <a:t>+</a:t>
            </a:r>
            <a:endParaRPr lang="hr-HR" sz="3200" dirty="0" smtClean="0">
              <a:latin typeface="ISOCPEUR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089873" y="2535179"/>
            <a:ext cx="388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ISOCPEUR" panose="020B0604020202020204" pitchFamily="34" charset="0"/>
              </a:rPr>
              <a:t>pogodnost više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4891740" y="3714566"/>
            <a:ext cx="29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3. kontrolirano </a:t>
            </a:r>
            <a:r>
              <a:rPr lang="hr-HR" dirty="0" err="1" smtClean="0">
                <a:latin typeface="ISOCPEUR" panose="020B0604020202020204" pitchFamily="34" charset="0"/>
              </a:rPr>
              <a:t>kompostiranje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4872155" y="1695671"/>
            <a:ext cx="35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2. 20% do 35% manje otpada (MKO)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7" y="147850"/>
            <a:ext cx="1247624" cy="10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8" y="1344325"/>
            <a:ext cx="946621" cy="137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9" t="31095" b="7033"/>
          <a:stretch/>
        </p:blipFill>
        <p:spPr bwMode="auto">
          <a:xfrm>
            <a:off x="3096340" y="3284586"/>
            <a:ext cx="1144397" cy="118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3012888" y="5338801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2909212" y="2825846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1740" y="505042"/>
            <a:ext cx="3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1. sufinanciranje nabave </a:t>
            </a:r>
            <a:r>
              <a:rPr lang="hr-HR" dirty="0" err="1" smtClean="0">
                <a:latin typeface="ISOCPEUR" panose="020B0604020202020204" pitchFamily="34" charset="0"/>
              </a:rPr>
              <a:t>kompostera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559963" y="1895659"/>
            <a:ext cx="66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>
                <a:latin typeface="ISOCPEUR" panose="020B0604020202020204" pitchFamily="34" charset="0"/>
              </a:rPr>
              <a:t>+</a:t>
            </a:r>
            <a:endParaRPr lang="hr-HR" sz="3200" dirty="0" smtClean="0">
              <a:latin typeface="ISOCPEUR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089873" y="2535179"/>
            <a:ext cx="388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ISOCPEUR" panose="020B0604020202020204" pitchFamily="34" charset="0"/>
              </a:rPr>
              <a:t>pogodnost više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467853" y="4850756"/>
            <a:ext cx="231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FF0000"/>
                </a:solidFill>
                <a:latin typeface="ISOCPEUR" panose="020B0604020202020204" pitchFamily="34" charset="0"/>
              </a:rPr>
              <a:t>-10%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4891740" y="3714566"/>
            <a:ext cx="29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3. kontrolirano </a:t>
            </a:r>
            <a:r>
              <a:rPr lang="hr-HR" dirty="0" err="1" smtClean="0">
                <a:latin typeface="ISOCPEUR" panose="020B0604020202020204" pitchFamily="34" charset="0"/>
              </a:rPr>
              <a:t>kompostiranje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8" name="Strelica dolje 7"/>
          <p:cNvSpPr/>
          <p:nvPr/>
        </p:nvSpPr>
        <p:spPr>
          <a:xfrm>
            <a:off x="4776982" y="4780661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/>
          <p:cNvSpPr txBox="1"/>
          <p:nvPr/>
        </p:nvSpPr>
        <p:spPr>
          <a:xfrm>
            <a:off x="4872155" y="1695671"/>
            <a:ext cx="35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2. 20% do 35% manje otpada (MKO)</a:t>
            </a:r>
          </a:p>
        </p:txBody>
      </p:sp>
      <p:sp>
        <p:nvSpPr>
          <p:cNvPr id="22" name="Strelica dolje 21"/>
          <p:cNvSpPr/>
          <p:nvPr/>
        </p:nvSpPr>
        <p:spPr>
          <a:xfrm>
            <a:off x="4292350" y="4485120"/>
            <a:ext cx="484632" cy="62162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3816899" y="4254480"/>
            <a:ext cx="484632" cy="4522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7" y="147850"/>
            <a:ext cx="1247624" cy="10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8" y="1344325"/>
            <a:ext cx="946621" cy="137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9" t="31095" b="7033"/>
          <a:stretch/>
        </p:blipFill>
        <p:spPr bwMode="auto">
          <a:xfrm>
            <a:off x="3096340" y="3284586"/>
            <a:ext cx="1144397" cy="118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3012888" y="5338801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2909212" y="2825846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1740" y="505042"/>
            <a:ext cx="3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1. sufinanciranje nabave </a:t>
            </a:r>
            <a:r>
              <a:rPr lang="hr-HR" dirty="0" err="1" smtClean="0">
                <a:latin typeface="ISOCPEUR" panose="020B0604020202020204" pitchFamily="34" charset="0"/>
              </a:rPr>
              <a:t>kompostera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559963" y="1895659"/>
            <a:ext cx="66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>
                <a:latin typeface="ISOCPEUR" panose="020B0604020202020204" pitchFamily="34" charset="0"/>
              </a:rPr>
              <a:t>+</a:t>
            </a:r>
            <a:endParaRPr lang="hr-HR" sz="3200" dirty="0" smtClean="0">
              <a:latin typeface="ISOCPEUR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089873" y="2535179"/>
            <a:ext cx="388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ISOCPEUR" panose="020B0604020202020204" pitchFamily="34" charset="0"/>
              </a:rPr>
              <a:t>pogodnost više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467853" y="4850756"/>
            <a:ext cx="231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FF0000"/>
                </a:solidFill>
                <a:latin typeface="ISOCPEUR" panose="020B0604020202020204" pitchFamily="34" charset="0"/>
              </a:rPr>
              <a:t>-10%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4891740" y="3714566"/>
            <a:ext cx="29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3. kontrolirano </a:t>
            </a:r>
            <a:r>
              <a:rPr lang="hr-HR" dirty="0" err="1" smtClean="0">
                <a:latin typeface="ISOCPEUR" panose="020B0604020202020204" pitchFamily="34" charset="0"/>
              </a:rPr>
              <a:t>kompostiranje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8" name="Strelica dolje 7"/>
          <p:cNvSpPr/>
          <p:nvPr/>
        </p:nvSpPr>
        <p:spPr>
          <a:xfrm>
            <a:off x="4776982" y="4780661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/>
          <p:cNvSpPr txBox="1"/>
          <p:nvPr/>
        </p:nvSpPr>
        <p:spPr>
          <a:xfrm>
            <a:off x="4872155" y="1695671"/>
            <a:ext cx="35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2. 20% do 35% manje otpada (MKO)</a:t>
            </a:r>
          </a:p>
        </p:txBody>
      </p:sp>
      <p:sp>
        <p:nvSpPr>
          <p:cNvPr id="22" name="Strelica dolje 21"/>
          <p:cNvSpPr/>
          <p:nvPr/>
        </p:nvSpPr>
        <p:spPr>
          <a:xfrm>
            <a:off x="4292350" y="4485120"/>
            <a:ext cx="484632" cy="62162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3816899" y="4254480"/>
            <a:ext cx="484632" cy="4522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7" y="147850"/>
            <a:ext cx="1247624" cy="10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8" y="1344325"/>
            <a:ext cx="946621" cy="137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9" t="31095" b="7033"/>
          <a:stretch/>
        </p:blipFill>
        <p:spPr bwMode="auto">
          <a:xfrm>
            <a:off x="3096340" y="3284586"/>
            <a:ext cx="1144397" cy="118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niOkvir 28"/>
          <p:cNvSpPr txBox="1"/>
          <p:nvPr/>
        </p:nvSpPr>
        <p:spPr>
          <a:xfrm>
            <a:off x="175996" y="3983280"/>
            <a:ext cx="191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1.339,16 kn </a:t>
            </a:r>
          </a:p>
        </p:txBody>
      </p:sp>
    </p:spTree>
    <p:extLst>
      <p:ext uri="{BB962C8B-B14F-4D97-AF65-F5344CB8AC3E}">
        <p14:creationId xmlns:p14="http://schemas.microsoft.com/office/powerpoint/2010/main" val="13112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3012888" y="5338801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2909212" y="2825846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1740" y="505042"/>
            <a:ext cx="3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1. sufinanciranje nabave </a:t>
            </a:r>
            <a:r>
              <a:rPr lang="hr-HR" dirty="0" err="1" smtClean="0">
                <a:latin typeface="ISOCPEUR" panose="020B0604020202020204" pitchFamily="34" charset="0"/>
              </a:rPr>
              <a:t>kompostera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559963" y="1895659"/>
            <a:ext cx="66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>
                <a:latin typeface="ISOCPEUR" panose="020B0604020202020204" pitchFamily="34" charset="0"/>
              </a:rPr>
              <a:t>+</a:t>
            </a:r>
            <a:endParaRPr lang="hr-HR" sz="3200" dirty="0" smtClean="0">
              <a:latin typeface="ISOCPEUR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089873" y="2535179"/>
            <a:ext cx="388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ISOCPEUR" panose="020B0604020202020204" pitchFamily="34" charset="0"/>
              </a:rPr>
              <a:t>pogodnost više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467853" y="4850756"/>
            <a:ext cx="231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FF0000"/>
                </a:solidFill>
                <a:latin typeface="ISOCPEUR" panose="020B0604020202020204" pitchFamily="34" charset="0"/>
              </a:rPr>
              <a:t>-10%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4891740" y="3714566"/>
            <a:ext cx="29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3. kontrolirano </a:t>
            </a:r>
            <a:r>
              <a:rPr lang="hr-HR" dirty="0" err="1" smtClean="0">
                <a:latin typeface="ISOCPEUR" panose="020B0604020202020204" pitchFamily="34" charset="0"/>
              </a:rPr>
              <a:t>kompostiranje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8" name="Strelica dolje 7"/>
          <p:cNvSpPr/>
          <p:nvPr/>
        </p:nvSpPr>
        <p:spPr>
          <a:xfrm>
            <a:off x="4776982" y="4780661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/>
          <p:cNvSpPr txBox="1"/>
          <p:nvPr/>
        </p:nvSpPr>
        <p:spPr>
          <a:xfrm>
            <a:off x="4872155" y="1695671"/>
            <a:ext cx="35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2. 20% do 35% manje otpada (MKO)</a:t>
            </a:r>
          </a:p>
        </p:txBody>
      </p:sp>
      <p:sp>
        <p:nvSpPr>
          <p:cNvPr id="22" name="Strelica dolje 21"/>
          <p:cNvSpPr/>
          <p:nvPr/>
        </p:nvSpPr>
        <p:spPr>
          <a:xfrm>
            <a:off x="4292350" y="4485120"/>
            <a:ext cx="484632" cy="62162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3816899" y="4254480"/>
            <a:ext cx="484632" cy="4522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7" y="147850"/>
            <a:ext cx="1247624" cy="10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8" y="1344325"/>
            <a:ext cx="946621" cy="137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9" t="31095" b="7033"/>
          <a:stretch/>
        </p:blipFill>
        <p:spPr bwMode="auto">
          <a:xfrm>
            <a:off x="3096340" y="3284586"/>
            <a:ext cx="1144397" cy="118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niOkvir 28"/>
          <p:cNvSpPr txBox="1"/>
          <p:nvPr/>
        </p:nvSpPr>
        <p:spPr>
          <a:xfrm>
            <a:off x="175996" y="3983280"/>
            <a:ext cx="191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1.339,16 kn 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163566" y="4638516"/>
            <a:ext cx="18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1.017,93 kn</a:t>
            </a:r>
          </a:p>
        </p:txBody>
      </p:sp>
      <p:sp>
        <p:nvSpPr>
          <p:cNvPr id="33" name="TekstniOkvir 32"/>
          <p:cNvSpPr txBox="1"/>
          <p:nvPr/>
        </p:nvSpPr>
        <p:spPr>
          <a:xfrm>
            <a:off x="1743851" y="4681479"/>
            <a:ext cx="191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954,47 kn </a:t>
            </a:r>
          </a:p>
        </p:txBody>
      </p:sp>
      <p:cxnSp>
        <p:nvCxnSpPr>
          <p:cNvPr id="46" name="Ravni poveznik 45"/>
          <p:cNvCxnSpPr/>
          <p:nvPr/>
        </p:nvCxnSpPr>
        <p:spPr>
          <a:xfrm>
            <a:off x="302168" y="4544402"/>
            <a:ext cx="664317" cy="5095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/>
          <p:cNvCxnSpPr/>
          <p:nvPr/>
        </p:nvCxnSpPr>
        <p:spPr>
          <a:xfrm flipH="1">
            <a:off x="302168" y="4595143"/>
            <a:ext cx="664318" cy="458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sa strelicom 52"/>
          <p:cNvCxnSpPr/>
          <p:nvPr/>
        </p:nvCxnSpPr>
        <p:spPr>
          <a:xfrm>
            <a:off x="1185661" y="4828141"/>
            <a:ext cx="33498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5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3012888" y="5338801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2909212" y="2825846"/>
            <a:ext cx="5928186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kompostiranje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3458" y="2272417"/>
            <a:ext cx="19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ISOCPEUR" panose="020B0604020202020204" pitchFamily="34" charset="0"/>
              </a:rPr>
              <a:t>projekt i projekcija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1740" y="505042"/>
            <a:ext cx="3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1. sufinanciranje nabave </a:t>
            </a:r>
            <a:r>
              <a:rPr lang="hr-HR" dirty="0" err="1" smtClean="0">
                <a:latin typeface="ISOCPEUR" panose="020B0604020202020204" pitchFamily="34" charset="0"/>
              </a:rPr>
              <a:t>kompostera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559963" y="1895659"/>
            <a:ext cx="66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>
                <a:latin typeface="ISOCPEUR" panose="020B0604020202020204" pitchFamily="34" charset="0"/>
              </a:rPr>
              <a:t>+</a:t>
            </a:r>
            <a:endParaRPr lang="hr-HR" sz="3200" dirty="0" smtClean="0">
              <a:latin typeface="ISOCPEUR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089873" y="2535179"/>
            <a:ext cx="388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ISOCPEUR" panose="020B0604020202020204" pitchFamily="34" charset="0"/>
              </a:rPr>
              <a:t>pogodnost više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467853" y="4850756"/>
            <a:ext cx="231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FF0000"/>
                </a:solidFill>
                <a:latin typeface="ISOCPEUR" panose="020B0604020202020204" pitchFamily="34" charset="0"/>
              </a:rPr>
              <a:t>-10%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4891740" y="3714566"/>
            <a:ext cx="29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3. kontrolirano </a:t>
            </a:r>
            <a:r>
              <a:rPr lang="hr-HR" dirty="0" err="1" smtClean="0">
                <a:latin typeface="ISOCPEUR" panose="020B0604020202020204" pitchFamily="34" charset="0"/>
              </a:rPr>
              <a:t>kompostiranje</a:t>
            </a:r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8" name="Strelica dolje 7"/>
          <p:cNvSpPr/>
          <p:nvPr/>
        </p:nvSpPr>
        <p:spPr>
          <a:xfrm>
            <a:off x="4776982" y="4780661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/>
          <p:cNvSpPr txBox="1"/>
          <p:nvPr/>
        </p:nvSpPr>
        <p:spPr>
          <a:xfrm>
            <a:off x="4872155" y="1695671"/>
            <a:ext cx="35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ISOCPEUR" panose="020B0604020202020204" pitchFamily="34" charset="0"/>
              </a:rPr>
              <a:t>2. 20% do 35% manje otpada (MKO)</a:t>
            </a:r>
          </a:p>
        </p:txBody>
      </p:sp>
      <p:sp>
        <p:nvSpPr>
          <p:cNvPr id="22" name="Strelica dolje 21"/>
          <p:cNvSpPr/>
          <p:nvPr/>
        </p:nvSpPr>
        <p:spPr>
          <a:xfrm>
            <a:off x="4292350" y="4485120"/>
            <a:ext cx="484632" cy="62162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3816899" y="4254480"/>
            <a:ext cx="484632" cy="4522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7" y="147850"/>
            <a:ext cx="1247624" cy="10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8" y="1344325"/>
            <a:ext cx="946621" cy="137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\2018\26_otpad uredi kune uštedi\javna tribina 01\ilustracije\waste-management_icon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9" t="31095" b="7033"/>
          <a:stretch/>
        </p:blipFill>
        <p:spPr bwMode="auto">
          <a:xfrm>
            <a:off x="3096340" y="3284586"/>
            <a:ext cx="1144397" cy="118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niOkvir 28"/>
          <p:cNvSpPr txBox="1"/>
          <p:nvPr/>
        </p:nvSpPr>
        <p:spPr>
          <a:xfrm>
            <a:off x="175996" y="3983280"/>
            <a:ext cx="191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1.339,16 kn 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262367" y="5295094"/>
            <a:ext cx="178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715,86 kn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163566" y="4638516"/>
            <a:ext cx="18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1.017,93 kn</a:t>
            </a:r>
          </a:p>
        </p:txBody>
      </p:sp>
      <p:sp>
        <p:nvSpPr>
          <p:cNvPr id="33" name="TekstniOkvir 32"/>
          <p:cNvSpPr txBox="1"/>
          <p:nvPr/>
        </p:nvSpPr>
        <p:spPr>
          <a:xfrm>
            <a:off x="1743851" y="4681479"/>
            <a:ext cx="191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954,47 kn </a:t>
            </a:r>
          </a:p>
        </p:txBody>
      </p:sp>
      <p:sp>
        <p:nvSpPr>
          <p:cNvPr id="34" name="TekstniOkvir 33"/>
          <p:cNvSpPr txBox="1"/>
          <p:nvPr/>
        </p:nvSpPr>
        <p:spPr>
          <a:xfrm>
            <a:off x="1742224" y="5320571"/>
            <a:ext cx="191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ISOCPEUR" panose="020B0604020202020204" pitchFamily="34" charset="0"/>
              </a:rPr>
              <a:t>652,40 kn </a:t>
            </a:r>
          </a:p>
        </p:txBody>
      </p:sp>
      <p:cxnSp>
        <p:nvCxnSpPr>
          <p:cNvPr id="46" name="Ravni poveznik 45"/>
          <p:cNvCxnSpPr/>
          <p:nvPr/>
        </p:nvCxnSpPr>
        <p:spPr>
          <a:xfrm>
            <a:off x="302168" y="4544402"/>
            <a:ext cx="664317" cy="5095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/>
          <p:cNvCxnSpPr/>
          <p:nvPr/>
        </p:nvCxnSpPr>
        <p:spPr>
          <a:xfrm flipH="1">
            <a:off x="302168" y="4595143"/>
            <a:ext cx="664318" cy="458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/>
          <p:cNvCxnSpPr/>
          <p:nvPr/>
        </p:nvCxnSpPr>
        <p:spPr>
          <a:xfrm>
            <a:off x="262367" y="5205717"/>
            <a:ext cx="664317" cy="5095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/>
          <p:cNvCxnSpPr/>
          <p:nvPr/>
        </p:nvCxnSpPr>
        <p:spPr>
          <a:xfrm flipH="1">
            <a:off x="262367" y="5256458"/>
            <a:ext cx="664318" cy="458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sa strelicom 52"/>
          <p:cNvCxnSpPr/>
          <p:nvPr/>
        </p:nvCxnSpPr>
        <p:spPr>
          <a:xfrm>
            <a:off x="1185661" y="4828141"/>
            <a:ext cx="33498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sa strelicom 53"/>
          <p:cNvCxnSpPr/>
          <p:nvPr/>
        </p:nvCxnSpPr>
        <p:spPr>
          <a:xfrm>
            <a:off x="1195700" y="5472364"/>
            <a:ext cx="33498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dobri prema okolišu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3074" name="Picture 2" descr="D:\d\2018\26_otpad uredi kune uštedi\javna tribina 01\ilustracije\61069615-guliverthinkstock-reciklaza-recikliranje-planeta-zemlj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" y="4005064"/>
            <a:ext cx="2385414" cy="140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/>
          <p:nvPr/>
        </p:nvSpPr>
        <p:spPr>
          <a:xfrm>
            <a:off x="78523" y="2740397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dobri prema okolišu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štedimo na računima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13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8" y="2712686"/>
            <a:ext cx="2059344" cy="291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29" y="2943011"/>
            <a:ext cx="445572" cy="42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700">
            <a:off x="6119292" y="3843051"/>
            <a:ext cx="901957" cy="121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d\2018\26_otpad uredi kune uštedi\javna tribina 01\ilustracije\61069615-guliverthinkstock-reciklaza-recikliranje-planeta-zemlj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" y="4005064"/>
            <a:ext cx="2385414" cy="140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avokutnik 42"/>
          <p:cNvSpPr/>
          <p:nvPr/>
        </p:nvSpPr>
        <p:spPr>
          <a:xfrm>
            <a:off x="78522" y="1835689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22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75" y="2580039"/>
            <a:ext cx="470475" cy="3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97" y="2943841"/>
            <a:ext cx="456815" cy="2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11" y="3223641"/>
            <a:ext cx="456815" cy="3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avokutnik 24"/>
          <p:cNvSpPr/>
          <p:nvPr/>
        </p:nvSpPr>
        <p:spPr>
          <a:xfrm>
            <a:off x="7527911" y="3529225"/>
            <a:ext cx="468079" cy="21151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18" y="1231676"/>
            <a:ext cx="576064" cy="3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26" y="1673212"/>
            <a:ext cx="470475" cy="2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09" y="1938736"/>
            <a:ext cx="445438" cy="2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94" y="2240143"/>
            <a:ext cx="466353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avokutnik 29"/>
          <p:cNvSpPr/>
          <p:nvPr/>
        </p:nvSpPr>
        <p:spPr>
          <a:xfrm>
            <a:off x="6516216" y="2644688"/>
            <a:ext cx="468079" cy="299969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90" y="2124193"/>
            <a:ext cx="483705" cy="1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9" y="2319316"/>
            <a:ext cx="487966" cy="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2489236"/>
            <a:ext cx="492355" cy="1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1258285"/>
            <a:ext cx="492354" cy="2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417647"/>
            <a:ext cx="492355" cy="2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690334"/>
            <a:ext cx="492355" cy="2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939818"/>
            <a:ext cx="492355" cy="1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ravokutnik 37"/>
          <p:cNvSpPr/>
          <p:nvPr/>
        </p:nvSpPr>
        <p:spPr>
          <a:xfrm>
            <a:off x="8521675" y="1223659"/>
            <a:ext cx="127189" cy="442072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kstniOkvir 38"/>
          <p:cNvSpPr txBox="1"/>
          <p:nvPr/>
        </p:nvSpPr>
        <p:spPr>
          <a:xfrm>
            <a:off x="6444208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2018.      2020.</a:t>
            </a:r>
          </a:p>
        </p:txBody>
      </p:sp>
      <p:sp>
        <p:nvSpPr>
          <p:cNvPr id="4" name="Strelica udesno 3"/>
          <p:cNvSpPr/>
          <p:nvPr/>
        </p:nvSpPr>
        <p:spPr>
          <a:xfrm>
            <a:off x="7092280" y="3223641"/>
            <a:ext cx="360040" cy="3055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46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/>
          <p:nvPr/>
        </p:nvSpPr>
        <p:spPr>
          <a:xfrm>
            <a:off x="78523" y="2740397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dobri prema okolišu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štedimo na računima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585624" y="9132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odvajajte </a:t>
            </a:r>
          </a:p>
        </p:txBody>
      </p:sp>
      <p:pic>
        <p:nvPicPr>
          <p:cNvPr id="13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8" y="2712686"/>
            <a:ext cx="2059344" cy="291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29" y="2943011"/>
            <a:ext cx="445572" cy="42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700">
            <a:off x="6119292" y="3843051"/>
            <a:ext cx="901957" cy="121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d\2018\26_otpad uredi kune uštedi\javna tribina 01\ilustracije\61069615-guliverthinkstock-reciklaza-recikliranje-planeta-zemlj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" y="4005064"/>
            <a:ext cx="2385414" cy="140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niOkvir 19"/>
          <p:cNvSpPr txBox="1"/>
          <p:nvPr/>
        </p:nvSpPr>
        <p:spPr>
          <a:xfrm>
            <a:off x="3380488" y="1340768"/>
            <a:ext cx="167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err="1" smtClean="0">
                <a:latin typeface="ISOCPEUR" panose="020B0604020202020204" pitchFamily="34" charset="0"/>
              </a:rPr>
              <a:t>kompostirajte</a:t>
            </a:r>
            <a:r>
              <a:rPr lang="hr-HR" dirty="0" smtClean="0">
                <a:latin typeface="ISOCPEUR" panose="020B0604020202020204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1"/>
          <a:stretch/>
        </p:blipFill>
        <p:spPr bwMode="auto">
          <a:xfrm>
            <a:off x="3002215" y="368316"/>
            <a:ext cx="205689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/>
          <p:nvPr/>
        </p:nvSpPr>
        <p:spPr>
          <a:xfrm>
            <a:off x="78523" y="2740397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dobri prema okolišu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štedimo na računima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585624" y="9132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odvajajte </a:t>
            </a:r>
          </a:p>
        </p:txBody>
      </p:sp>
      <p:pic>
        <p:nvPicPr>
          <p:cNvPr id="13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8" y="2712686"/>
            <a:ext cx="2059344" cy="291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29" y="2943011"/>
            <a:ext cx="445572" cy="42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700">
            <a:off x="6119292" y="3843051"/>
            <a:ext cx="901957" cy="121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d\2018\26_otpad uredi kune uštedi\javna tribina 01\ilustracije\61069615-guliverthinkstock-reciklaza-recikliranje-planeta-zemlj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" y="4005064"/>
            <a:ext cx="2385414" cy="140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5956048" y="914129"/>
            <a:ext cx="96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45,77%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982341" y="1339910"/>
            <a:ext cx="136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50,58%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3380488" y="1340768"/>
            <a:ext cx="167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err="1" smtClean="0">
                <a:latin typeface="ISOCPEUR" panose="020B0604020202020204" pitchFamily="34" charset="0"/>
              </a:rPr>
              <a:t>kompostirajte</a:t>
            </a:r>
            <a:r>
              <a:rPr lang="hr-HR" dirty="0" smtClean="0">
                <a:latin typeface="ISOCPEUR" panose="020B0604020202020204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1"/>
          <a:stretch/>
        </p:blipFill>
        <p:spPr bwMode="auto">
          <a:xfrm>
            <a:off x="3002215" y="368316"/>
            <a:ext cx="205689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1"/>
          <a:stretch/>
        </p:blipFill>
        <p:spPr bwMode="auto">
          <a:xfrm>
            <a:off x="5148064" y="368316"/>
            <a:ext cx="214144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/>
          <p:nvPr/>
        </p:nvSpPr>
        <p:spPr>
          <a:xfrm>
            <a:off x="78523" y="2740397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78522" y="1835689"/>
            <a:ext cx="2549262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Kako nam je danas?  Koje su nam obaveze?  </a:t>
            </a:r>
            <a:r>
              <a:rPr lang="hr-HR" sz="1600" b="1" dirty="0" smtClean="0">
                <a:latin typeface="ISOCTEUR" panose="020B0609020202020204" pitchFamily="49" charset="0"/>
              </a:rPr>
              <a:t>Što možemo učiniti?</a:t>
            </a:r>
            <a:endParaRPr lang="hr-HR" sz="1600" b="1" dirty="0"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8522" y="1628800"/>
            <a:ext cx="254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dobri prema okolišu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štedimo na računima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585624" y="9132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odvajajte </a:t>
            </a:r>
          </a:p>
        </p:txBody>
      </p:sp>
      <p:pic>
        <p:nvPicPr>
          <p:cNvPr id="13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8" y="2712686"/>
            <a:ext cx="2059344" cy="291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29" y="2943011"/>
            <a:ext cx="445572" cy="42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700">
            <a:off x="6119292" y="3843051"/>
            <a:ext cx="901957" cy="121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d\2018\26_otpad uredi kune uštedi\javna tribina 01\ilustracije\61069615-guliverthinkstock-reciklaza-recikliranje-planeta-zemlj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" y="4005064"/>
            <a:ext cx="2385414" cy="140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5956048" y="914129"/>
            <a:ext cx="96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45,77%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982341" y="1339910"/>
            <a:ext cx="136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50,58%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3380488" y="1340768"/>
            <a:ext cx="167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err="1" smtClean="0">
                <a:latin typeface="ISOCPEUR" panose="020B0604020202020204" pitchFamily="34" charset="0"/>
              </a:rPr>
              <a:t>kompostirajte</a:t>
            </a:r>
            <a:r>
              <a:rPr lang="hr-HR" dirty="0" smtClean="0">
                <a:latin typeface="ISOCPEUR" panose="020B0604020202020204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1"/>
          <a:stretch/>
        </p:blipFill>
        <p:spPr bwMode="auto">
          <a:xfrm>
            <a:off x="3002215" y="368316"/>
            <a:ext cx="205689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1"/>
          <a:stretch/>
        </p:blipFill>
        <p:spPr bwMode="auto">
          <a:xfrm>
            <a:off x="5148064" y="368316"/>
            <a:ext cx="214144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d\2018\26_otpad uredi kune uštedi\javna tribina 01\ilustracije\auction_hamme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81" y="1813156"/>
            <a:ext cx="1088354" cy="10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niOkvir 22"/>
          <p:cNvSpPr txBox="1"/>
          <p:nvPr/>
        </p:nvSpPr>
        <p:spPr>
          <a:xfrm>
            <a:off x="6527164" y="2099606"/>
            <a:ext cx="1485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 smtClean="0">
                <a:latin typeface="ISOCPEUR" panose="020B0604020202020204" pitchFamily="34" charset="0"/>
              </a:rPr>
              <a:t>Sud pravde EU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7509645" y="2601352"/>
            <a:ext cx="1363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>
                <a:latin typeface="ISOCPEUR" panose="020B0604020202020204" pitchFamily="34" charset="0"/>
              </a:rPr>
              <a:t>gradovi i općine</a:t>
            </a:r>
            <a:endParaRPr lang="hr-HR" sz="1200" dirty="0">
              <a:latin typeface="ISOCPEUR" panose="020B0604020202020204" pitchFamily="34" charset="0"/>
            </a:endParaRPr>
          </a:p>
        </p:txBody>
      </p:sp>
      <p:pic>
        <p:nvPicPr>
          <p:cNvPr id="25" name="Picture 2" descr="D:\d\2018\26_otpad uredi kune uštedi\javna tribina 01\ilustracije\1280px-Flag_of_Europe.svg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9014" r="19674" b="3371"/>
          <a:stretch/>
        </p:blipFill>
        <p:spPr bwMode="auto">
          <a:xfrm>
            <a:off x="7732165" y="2043570"/>
            <a:ext cx="282972" cy="2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Ravni poveznik 26"/>
          <p:cNvCxnSpPr/>
          <p:nvPr/>
        </p:nvCxnSpPr>
        <p:spPr>
          <a:xfrm flipH="1">
            <a:off x="7069019" y="1525434"/>
            <a:ext cx="1516252" cy="163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7069019" y="1628800"/>
            <a:ext cx="1463421" cy="1631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pic>
        <p:nvPicPr>
          <p:cNvPr id="16" name="Picture 3" descr="D:\d\2018\26_otpad uredi kune uštedi\otpad uredi_01\oglasi web\letak2.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33" y="3429001"/>
            <a:ext cx="1658144" cy="23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d\2018\26_otpad uredi kune uštedi\otpad uredi_01\oglasi web\letak2.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9" y="3411943"/>
            <a:ext cx="1658143" cy="23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d\2018\26_otpad uredi kune uštedi\otpad uredi_01\oglasi web\plakat1.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" y="3411942"/>
            <a:ext cx="1729863" cy="24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d\2018\26_otpad uredi kune uštedi\otpad uredi_01\oglasi web\letak1.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52" y="3411942"/>
            <a:ext cx="1658145" cy="23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d\2018\26_otpad uredi kune uštedi\otpad uredi_01\oglasi web\letak1.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92" y="3429001"/>
            <a:ext cx="1658145" cy="23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>
          <a:xfrm>
            <a:off x="755576" y="2272417"/>
            <a:ext cx="782969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555776" y="2072362"/>
            <a:ext cx="436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Hvala na pažnji!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488930" y="3861048"/>
            <a:ext cx="4362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latin typeface="ISOCTEUR" panose="020B0609020202020204" pitchFamily="49" charset="0"/>
              </a:rPr>
              <a:t>www.ekomurvica.hr</a:t>
            </a:r>
          </a:p>
          <a:p>
            <a:pPr algn="ctr"/>
            <a:endParaRPr lang="hr-HR" sz="1600" dirty="0" smtClean="0">
              <a:latin typeface="ISOCTEUR" panose="020B0609020202020204" pitchFamily="49" charset="0"/>
            </a:endParaRPr>
          </a:p>
          <a:p>
            <a:pPr algn="ctr"/>
            <a:r>
              <a:rPr lang="hr-HR" sz="1600" dirty="0">
                <a:latin typeface="ISOCTEUR" panose="020B0609020202020204" pitchFamily="49" charset="0"/>
              </a:rPr>
              <a:t>info@</a:t>
            </a:r>
            <a:r>
              <a:rPr lang="hr-HR" sz="1600" dirty="0" err="1">
                <a:latin typeface="ISOCTEUR" panose="020B0609020202020204" pitchFamily="49" charset="0"/>
              </a:rPr>
              <a:t>ekomurvica.hr</a:t>
            </a:r>
            <a:endParaRPr lang="hr-HR" sz="1600" dirty="0">
              <a:latin typeface="ISOCTEUR" panose="020B0609020202020204" pitchFamily="49" charset="0"/>
            </a:endParaRPr>
          </a:p>
          <a:p>
            <a:pPr algn="ctr"/>
            <a:endParaRPr lang="hr-HR" sz="1600" dirty="0" smtClean="0">
              <a:latin typeface="ISOCTEUR" panose="020B0609020202020204" pitchFamily="49" charset="0"/>
            </a:endParaRPr>
          </a:p>
          <a:p>
            <a:pPr algn="ctr"/>
            <a:r>
              <a:rPr lang="hr-HR" sz="1600" dirty="0">
                <a:latin typeface="ISOCTEUR" panose="020B0609020202020204" pitchFamily="49" charset="0"/>
              </a:rPr>
              <a:t>0800 2999 </a:t>
            </a:r>
          </a:p>
        </p:txBody>
      </p:sp>
    </p:spTree>
    <p:extLst>
      <p:ext uri="{BB962C8B-B14F-4D97-AF65-F5344CB8AC3E}">
        <p14:creationId xmlns:p14="http://schemas.microsoft.com/office/powerpoint/2010/main" val="3120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avokutnik 42"/>
          <p:cNvSpPr/>
          <p:nvPr/>
        </p:nvSpPr>
        <p:spPr>
          <a:xfrm>
            <a:off x="78522" y="1835689"/>
            <a:ext cx="3917414" cy="294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6447201"/>
            <a:ext cx="7971461" cy="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238724"/>
            <a:ext cx="891142" cy="8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\2018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7" y="6509776"/>
            <a:ext cx="711607" cy="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9750" r="17315" b="35125"/>
          <a:stretch/>
        </p:blipFill>
        <p:spPr bwMode="auto">
          <a:xfrm>
            <a:off x="1417827" y="689708"/>
            <a:ext cx="1031099" cy="6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\2018\26_otpad uredi kune uštedi\otpad uredi_01\oglasi web\trib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7896" r="58836" b="71608"/>
          <a:stretch/>
        </p:blipFill>
        <p:spPr bwMode="auto">
          <a:xfrm>
            <a:off x="1238922" y="99053"/>
            <a:ext cx="648072" cy="2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 rot="16200000">
            <a:off x="6726715" y="2133918"/>
            <a:ext cx="45448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u Crikvenici, 12. prosinca 2018. godine 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772675"/>
            <a:ext cx="91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 smtClean="0">
                <a:latin typeface="ISOCTEUR" panose="020B0609020202020204" pitchFamily="49" charset="0"/>
              </a:rPr>
              <a:t>Kako nam je danas? 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ISOCTEUR" panose="020B0609020202020204" pitchFamily="49" charset="0"/>
              </a:rPr>
              <a:t>Koje su nam obaveze?  Što možemo učiniti?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ISOCTEUR" panose="020B06090202020202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39604" y="1628800"/>
            <a:ext cx="22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TEUR" panose="020B0609020202020204" pitchFamily="49" charset="0"/>
              </a:rPr>
              <a:t>Crikvenica 2018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OCTEUR" panose="020B0609020202020204" pitchFamily="49" charset="0"/>
            </a:endParaRPr>
          </a:p>
        </p:txBody>
      </p:sp>
      <p:pic>
        <p:nvPicPr>
          <p:cNvPr id="22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75" y="2580039"/>
            <a:ext cx="470475" cy="3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97" y="2943841"/>
            <a:ext cx="456815" cy="2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11" y="3223641"/>
            <a:ext cx="456815" cy="3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avokutnik 24"/>
          <p:cNvSpPr/>
          <p:nvPr/>
        </p:nvSpPr>
        <p:spPr>
          <a:xfrm>
            <a:off x="7527911" y="3529225"/>
            <a:ext cx="468079" cy="21151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18" y="1231676"/>
            <a:ext cx="576064" cy="3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26" y="1673212"/>
            <a:ext cx="470475" cy="2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09" y="1938736"/>
            <a:ext cx="445438" cy="2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94" y="2240143"/>
            <a:ext cx="466353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avokutnik 29"/>
          <p:cNvSpPr/>
          <p:nvPr/>
        </p:nvSpPr>
        <p:spPr>
          <a:xfrm>
            <a:off x="6516216" y="2644688"/>
            <a:ext cx="468079" cy="299969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Picture 5" descr="D:\d\2018\26_otpad uredi kune uštedi\javna tribina 01\ilustracije\00_teksti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90" y="2124193"/>
            <a:ext cx="483705" cy="1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d\2018\26_otpad uredi kune uštedi\javna tribina 01\ilustracije\00_konzerv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9" y="2319316"/>
            <a:ext cx="487966" cy="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D:\d\2018\26_otpad uredi kune uštedi\javna tribina 01\ilustracije\00_vrtni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2489236"/>
            <a:ext cx="492355" cy="1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d\2018\26_otpad uredi kune uštedi\javna tribina 01\ilustracije\00_PAPI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0" y="1258285"/>
            <a:ext cx="492354" cy="2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\2018\26_otpad uredi kune uštedi\javna tribina 01\ilustracije\00_kuhinjsk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417647"/>
            <a:ext cx="492355" cy="2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d\2018\26_otpad uredi kune uštedi\javna tribina 01\ilustracije\00_plastik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690334"/>
            <a:ext cx="492355" cy="2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\2018\26_otpad uredi kune uštedi\javna tribina 01\ilustracije\00_staklo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9" y="1939818"/>
            <a:ext cx="492355" cy="1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ravokutnik 37"/>
          <p:cNvSpPr/>
          <p:nvPr/>
        </p:nvSpPr>
        <p:spPr>
          <a:xfrm>
            <a:off x="8521675" y="1223659"/>
            <a:ext cx="127189" cy="442072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kstniOkvir 38"/>
          <p:cNvSpPr txBox="1"/>
          <p:nvPr/>
        </p:nvSpPr>
        <p:spPr>
          <a:xfrm>
            <a:off x="6444208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2018.      2020.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2814" r="17264" b="2793"/>
          <a:stretch/>
        </p:blipFill>
        <p:spPr bwMode="auto">
          <a:xfrm>
            <a:off x="687941" y="2501035"/>
            <a:ext cx="3033792" cy="175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kstniOkvir 40"/>
          <p:cNvSpPr txBox="1"/>
          <p:nvPr/>
        </p:nvSpPr>
        <p:spPr>
          <a:xfrm>
            <a:off x="351279" y="4509120"/>
            <a:ext cx="368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ISOCPEUR" panose="020B0604020202020204" pitchFamily="34" charset="0"/>
              </a:rPr>
              <a:t>2015.-2017.  2,26% 	(1,13% godišnje)</a:t>
            </a:r>
          </a:p>
          <a:p>
            <a:pPr algn="just"/>
            <a:endParaRPr lang="hr-HR" dirty="0" smtClean="0">
              <a:latin typeface="ISOCPEUR" panose="020B0604020202020204" pitchFamily="34" charset="0"/>
            </a:endParaRPr>
          </a:p>
        </p:txBody>
      </p:sp>
      <p:sp>
        <p:nvSpPr>
          <p:cNvPr id="4" name="Strelica udesno 3"/>
          <p:cNvSpPr/>
          <p:nvPr/>
        </p:nvSpPr>
        <p:spPr>
          <a:xfrm>
            <a:off x="7092280" y="3223641"/>
            <a:ext cx="360040" cy="3055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8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3232</Words>
  <Application>Microsoft Office PowerPoint</Application>
  <PresentationFormat>Prikaz na zaslonu (4:3)</PresentationFormat>
  <Paragraphs>733</Paragraphs>
  <Slides>84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84</vt:i4>
      </vt:variant>
    </vt:vector>
  </HeadingPairs>
  <TitlesOfParts>
    <vt:vector size="85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Darija Perković</dc:creator>
  <cp:lastModifiedBy>Darija Perković</cp:lastModifiedBy>
  <cp:revision>228</cp:revision>
  <cp:lastPrinted>2018-12-10T13:01:53Z</cp:lastPrinted>
  <dcterms:created xsi:type="dcterms:W3CDTF">2018-12-06T06:19:33Z</dcterms:created>
  <dcterms:modified xsi:type="dcterms:W3CDTF">2018-12-13T11:22:30Z</dcterms:modified>
</cp:coreProperties>
</file>