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handoutMasterIdLst>
    <p:handoutMasterId r:id="rId13"/>
  </p:handoutMasterIdLst>
  <p:sldIdLst>
    <p:sldId id="256" r:id="rId2"/>
    <p:sldId id="257" r:id="rId3"/>
    <p:sldId id="258" r:id="rId4"/>
    <p:sldId id="261" r:id="rId5"/>
    <p:sldId id="262" r:id="rId6"/>
    <p:sldId id="263" r:id="rId7"/>
    <p:sldId id="264" r:id="rId8"/>
    <p:sldId id="265" r:id="rId9"/>
    <p:sldId id="267" r:id="rId10"/>
    <p:sldId id="266" r:id="rId11"/>
    <p:sldId id="268" r:id="rId12"/>
  </p:sldIdLst>
  <p:sldSz cx="12192000" cy="6858000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5" autoAdjust="0"/>
    <p:restoredTop sz="94660"/>
  </p:normalViewPr>
  <p:slideViewPr>
    <p:cSldViewPr snapToGrid="0">
      <p:cViewPr varScale="1">
        <p:scale>
          <a:sx n="120" d="100"/>
          <a:sy n="120" d="100"/>
        </p:scale>
        <p:origin x="120" y="22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E591A84-5BC4-4687-9D1C-47AC1071E53F}" type="doc">
      <dgm:prSet loTypeId="urn:microsoft.com/office/officeart/2005/8/layout/hierarchy3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hr-HR"/>
        </a:p>
      </dgm:t>
    </dgm:pt>
    <dgm:pt modelId="{AB0FE52E-3A14-41E6-AB61-9D804EF1CD7C}">
      <dgm:prSet phldrT="[Text]"/>
      <dgm:spPr/>
      <dgm:t>
        <a:bodyPr/>
        <a:lstStyle/>
        <a:p>
          <a:r>
            <a:rPr lang="hr-HR" dirty="0"/>
            <a:t>INVESTICIJE</a:t>
          </a:r>
        </a:p>
      </dgm:t>
    </dgm:pt>
    <dgm:pt modelId="{451854CB-9EDE-4CE0-80B3-81836FA0CEF9}" type="parTrans" cxnId="{D792C1B6-C5B1-4531-8476-2F3740773237}">
      <dgm:prSet/>
      <dgm:spPr/>
      <dgm:t>
        <a:bodyPr/>
        <a:lstStyle/>
        <a:p>
          <a:endParaRPr lang="hr-HR"/>
        </a:p>
      </dgm:t>
    </dgm:pt>
    <dgm:pt modelId="{010001BF-5F0B-474D-80DE-19CA7E21D983}" type="sibTrans" cxnId="{D792C1B6-C5B1-4531-8476-2F3740773237}">
      <dgm:prSet/>
      <dgm:spPr/>
      <dgm:t>
        <a:bodyPr/>
        <a:lstStyle/>
        <a:p>
          <a:endParaRPr lang="hr-HR"/>
        </a:p>
      </dgm:t>
    </dgm:pt>
    <dgm:pt modelId="{CE5783D8-175E-45F9-9C4A-C4E500869B43}">
      <dgm:prSet phldrT="[Text]"/>
      <dgm:spPr/>
      <dgm:t>
        <a:bodyPr/>
        <a:lstStyle/>
        <a:p>
          <a:r>
            <a:rPr lang="hr-HR" dirty="0"/>
            <a:t>ESIF mikro zajam</a:t>
          </a:r>
        </a:p>
      </dgm:t>
    </dgm:pt>
    <dgm:pt modelId="{CE8BE822-7D69-4B6F-8FC6-D056FF503D30}" type="parTrans" cxnId="{EE6B9654-8DBE-49C9-992B-DDCBA30A4579}">
      <dgm:prSet/>
      <dgm:spPr/>
      <dgm:t>
        <a:bodyPr/>
        <a:lstStyle/>
        <a:p>
          <a:endParaRPr lang="hr-HR"/>
        </a:p>
      </dgm:t>
    </dgm:pt>
    <dgm:pt modelId="{ED7DF65E-8222-417C-BAC7-5A06E47BB967}" type="sibTrans" cxnId="{EE6B9654-8DBE-49C9-992B-DDCBA30A4579}">
      <dgm:prSet/>
      <dgm:spPr/>
      <dgm:t>
        <a:bodyPr/>
        <a:lstStyle/>
        <a:p>
          <a:endParaRPr lang="hr-HR"/>
        </a:p>
      </dgm:t>
    </dgm:pt>
    <dgm:pt modelId="{29FDECC9-4F5F-4C68-B221-CF99017E09AD}">
      <dgm:prSet phldrT="[Text]"/>
      <dgm:spPr/>
      <dgm:t>
        <a:bodyPr/>
        <a:lstStyle/>
        <a:p>
          <a:r>
            <a:rPr lang="hr-HR" dirty="0"/>
            <a:t>ESIF mali zajam</a:t>
          </a:r>
        </a:p>
      </dgm:t>
    </dgm:pt>
    <dgm:pt modelId="{DFAD7942-AD84-4DFC-BAC2-FB6B3A4B3DAE}" type="parTrans" cxnId="{D6B8FB3D-0FD4-4EBC-A643-E50FCEDF1D20}">
      <dgm:prSet/>
      <dgm:spPr/>
      <dgm:t>
        <a:bodyPr/>
        <a:lstStyle/>
        <a:p>
          <a:endParaRPr lang="hr-HR"/>
        </a:p>
      </dgm:t>
    </dgm:pt>
    <dgm:pt modelId="{7FA37AF2-E672-4D5C-88DC-A34738E14A9D}" type="sibTrans" cxnId="{D6B8FB3D-0FD4-4EBC-A643-E50FCEDF1D20}">
      <dgm:prSet/>
      <dgm:spPr/>
      <dgm:t>
        <a:bodyPr/>
        <a:lstStyle/>
        <a:p>
          <a:endParaRPr lang="hr-HR"/>
        </a:p>
      </dgm:t>
    </dgm:pt>
    <dgm:pt modelId="{5E7A0FB2-C074-4CFC-9857-0C3CE569D488}">
      <dgm:prSet phldrT="[Text]"/>
      <dgm:spPr/>
      <dgm:t>
        <a:bodyPr/>
        <a:lstStyle/>
        <a:p>
          <a:r>
            <a:rPr lang="hr-HR" dirty="0"/>
            <a:t>OBRTNA SREDSTVA</a:t>
          </a:r>
        </a:p>
      </dgm:t>
    </dgm:pt>
    <dgm:pt modelId="{7BC6E5B0-C356-4D94-9097-68C61C2A6988}" type="parTrans" cxnId="{93FD92DA-CAA2-4085-BD22-157B17152618}">
      <dgm:prSet/>
      <dgm:spPr/>
      <dgm:t>
        <a:bodyPr/>
        <a:lstStyle/>
        <a:p>
          <a:endParaRPr lang="hr-HR"/>
        </a:p>
      </dgm:t>
    </dgm:pt>
    <dgm:pt modelId="{89467DCD-6941-4946-A4FE-ED1AD7703F1C}" type="sibTrans" cxnId="{93FD92DA-CAA2-4085-BD22-157B17152618}">
      <dgm:prSet/>
      <dgm:spPr/>
      <dgm:t>
        <a:bodyPr/>
        <a:lstStyle/>
        <a:p>
          <a:endParaRPr lang="hr-HR"/>
        </a:p>
      </dgm:t>
    </dgm:pt>
    <dgm:pt modelId="{EF117D00-13FC-46E1-BCAB-E938D99D7ED3}">
      <dgm:prSet/>
      <dgm:spPr/>
      <dgm:t>
        <a:bodyPr/>
        <a:lstStyle/>
        <a:p>
          <a:r>
            <a:rPr lang="hr-HR"/>
            <a:t>ESIF mikro zajam</a:t>
          </a:r>
          <a:endParaRPr lang="hr-HR" dirty="0"/>
        </a:p>
      </dgm:t>
    </dgm:pt>
    <dgm:pt modelId="{4E1EFAB1-7966-4CA7-A920-F8733F11C10E}" type="parTrans" cxnId="{0F85C52A-8765-41C0-B307-18094B7034AA}">
      <dgm:prSet/>
      <dgm:spPr/>
      <dgm:t>
        <a:bodyPr/>
        <a:lstStyle/>
        <a:p>
          <a:endParaRPr lang="hr-HR"/>
        </a:p>
      </dgm:t>
    </dgm:pt>
    <dgm:pt modelId="{C39F9B81-4390-4875-8E34-3F7C77E96F49}" type="sibTrans" cxnId="{0F85C52A-8765-41C0-B307-18094B7034AA}">
      <dgm:prSet/>
      <dgm:spPr/>
      <dgm:t>
        <a:bodyPr/>
        <a:lstStyle/>
        <a:p>
          <a:endParaRPr lang="hr-HR"/>
        </a:p>
      </dgm:t>
    </dgm:pt>
    <dgm:pt modelId="{423648DA-4EA1-4793-996E-196D879C0089}" type="pres">
      <dgm:prSet presAssocID="{AE591A84-5BC4-4687-9D1C-47AC1071E53F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5F1A05FC-15FA-4FB3-87BD-5E3F0E36A19D}" type="pres">
      <dgm:prSet presAssocID="{AB0FE52E-3A14-41E6-AB61-9D804EF1CD7C}" presName="root" presStyleCnt="0"/>
      <dgm:spPr/>
    </dgm:pt>
    <dgm:pt modelId="{B81781B0-4B1E-4AB8-86D2-8CE337EE046A}" type="pres">
      <dgm:prSet presAssocID="{AB0FE52E-3A14-41E6-AB61-9D804EF1CD7C}" presName="rootComposite" presStyleCnt="0"/>
      <dgm:spPr/>
    </dgm:pt>
    <dgm:pt modelId="{07E10EDB-EFDE-433F-A64C-549CFCC55ED6}" type="pres">
      <dgm:prSet presAssocID="{AB0FE52E-3A14-41E6-AB61-9D804EF1CD7C}" presName="rootText" presStyleLbl="node1" presStyleIdx="0" presStyleCnt="2"/>
      <dgm:spPr/>
    </dgm:pt>
    <dgm:pt modelId="{5D6D6BE0-55D6-479F-A6C0-C6E47900AFA0}" type="pres">
      <dgm:prSet presAssocID="{AB0FE52E-3A14-41E6-AB61-9D804EF1CD7C}" presName="rootConnector" presStyleLbl="node1" presStyleIdx="0" presStyleCnt="2"/>
      <dgm:spPr/>
    </dgm:pt>
    <dgm:pt modelId="{EBA95ECB-0722-4436-938B-F82DFF23A270}" type="pres">
      <dgm:prSet presAssocID="{AB0FE52E-3A14-41E6-AB61-9D804EF1CD7C}" presName="childShape" presStyleCnt="0"/>
      <dgm:spPr/>
    </dgm:pt>
    <dgm:pt modelId="{24CE10AC-C55E-4120-8F73-CDE5A21B2209}" type="pres">
      <dgm:prSet presAssocID="{CE8BE822-7D69-4B6F-8FC6-D056FF503D30}" presName="Name13" presStyleLbl="parChTrans1D2" presStyleIdx="0" presStyleCnt="3"/>
      <dgm:spPr/>
    </dgm:pt>
    <dgm:pt modelId="{AE852C74-8DFB-4ABD-9E9F-036BF4CE442E}" type="pres">
      <dgm:prSet presAssocID="{CE5783D8-175E-45F9-9C4A-C4E500869B43}" presName="childText" presStyleLbl="bgAcc1" presStyleIdx="0" presStyleCnt="3">
        <dgm:presLayoutVars>
          <dgm:bulletEnabled val="1"/>
        </dgm:presLayoutVars>
      </dgm:prSet>
      <dgm:spPr/>
    </dgm:pt>
    <dgm:pt modelId="{06DC3165-946C-49E3-AD35-636071DCF37C}" type="pres">
      <dgm:prSet presAssocID="{DFAD7942-AD84-4DFC-BAC2-FB6B3A4B3DAE}" presName="Name13" presStyleLbl="parChTrans1D2" presStyleIdx="1" presStyleCnt="3"/>
      <dgm:spPr/>
    </dgm:pt>
    <dgm:pt modelId="{D8BF1783-B8CF-4C13-A957-71D194DDDF4B}" type="pres">
      <dgm:prSet presAssocID="{29FDECC9-4F5F-4C68-B221-CF99017E09AD}" presName="childText" presStyleLbl="bgAcc1" presStyleIdx="1" presStyleCnt="3">
        <dgm:presLayoutVars>
          <dgm:bulletEnabled val="1"/>
        </dgm:presLayoutVars>
      </dgm:prSet>
      <dgm:spPr/>
    </dgm:pt>
    <dgm:pt modelId="{1CD276F9-EC45-47D0-93A2-C2C9D0FC82FF}" type="pres">
      <dgm:prSet presAssocID="{5E7A0FB2-C074-4CFC-9857-0C3CE569D488}" presName="root" presStyleCnt="0"/>
      <dgm:spPr/>
    </dgm:pt>
    <dgm:pt modelId="{F5694524-8FC6-41B8-9B75-7A05F2DAADE5}" type="pres">
      <dgm:prSet presAssocID="{5E7A0FB2-C074-4CFC-9857-0C3CE569D488}" presName="rootComposite" presStyleCnt="0"/>
      <dgm:spPr/>
    </dgm:pt>
    <dgm:pt modelId="{D8AACF39-C522-4DF2-B64C-12093FB81AA4}" type="pres">
      <dgm:prSet presAssocID="{5E7A0FB2-C074-4CFC-9857-0C3CE569D488}" presName="rootText" presStyleLbl="node1" presStyleIdx="1" presStyleCnt="2"/>
      <dgm:spPr/>
    </dgm:pt>
    <dgm:pt modelId="{CCBC228E-D604-4983-AC2F-5606B092CDF2}" type="pres">
      <dgm:prSet presAssocID="{5E7A0FB2-C074-4CFC-9857-0C3CE569D488}" presName="rootConnector" presStyleLbl="node1" presStyleIdx="1" presStyleCnt="2"/>
      <dgm:spPr/>
    </dgm:pt>
    <dgm:pt modelId="{C3F3B028-F52E-48AF-AF39-5DDB6EA02FB3}" type="pres">
      <dgm:prSet presAssocID="{5E7A0FB2-C074-4CFC-9857-0C3CE569D488}" presName="childShape" presStyleCnt="0"/>
      <dgm:spPr/>
    </dgm:pt>
    <dgm:pt modelId="{8C6C6F6A-C7B3-4D9E-9A2F-5214152BEB8A}" type="pres">
      <dgm:prSet presAssocID="{4E1EFAB1-7966-4CA7-A920-F8733F11C10E}" presName="Name13" presStyleLbl="parChTrans1D2" presStyleIdx="2" presStyleCnt="3"/>
      <dgm:spPr/>
    </dgm:pt>
    <dgm:pt modelId="{5D65ACBA-D53C-41AC-9044-64395B5BB0DF}" type="pres">
      <dgm:prSet presAssocID="{EF117D00-13FC-46E1-BCAB-E938D99D7ED3}" presName="childText" presStyleLbl="bgAcc1" presStyleIdx="2" presStyleCnt="3">
        <dgm:presLayoutVars>
          <dgm:bulletEnabled val="1"/>
        </dgm:presLayoutVars>
      </dgm:prSet>
      <dgm:spPr/>
    </dgm:pt>
  </dgm:ptLst>
  <dgm:cxnLst>
    <dgm:cxn modelId="{0F85C52A-8765-41C0-B307-18094B7034AA}" srcId="{5E7A0FB2-C074-4CFC-9857-0C3CE569D488}" destId="{EF117D00-13FC-46E1-BCAB-E938D99D7ED3}" srcOrd="0" destOrd="0" parTransId="{4E1EFAB1-7966-4CA7-A920-F8733F11C10E}" sibTransId="{C39F9B81-4390-4875-8E34-3F7C77E96F49}"/>
    <dgm:cxn modelId="{681B3137-0463-42B6-87E9-62612E87D2AB}" type="presOf" srcId="{EF117D00-13FC-46E1-BCAB-E938D99D7ED3}" destId="{5D65ACBA-D53C-41AC-9044-64395B5BB0DF}" srcOrd="0" destOrd="0" presId="urn:microsoft.com/office/officeart/2005/8/layout/hierarchy3"/>
    <dgm:cxn modelId="{D6B8FB3D-0FD4-4EBC-A643-E50FCEDF1D20}" srcId="{AB0FE52E-3A14-41E6-AB61-9D804EF1CD7C}" destId="{29FDECC9-4F5F-4C68-B221-CF99017E09AD}" srcOrd="1" destOrd="0" parTransId="{DFAD7942-AD84-4DFC-BAC2-FB6B3A4B3DAE}" sibTransId="{7FA37AF2-E672-4D5C-88DC-A34738E14A9D}"/>
    <dgm:cxn modelId="{47817262-D86C-4C09-997A-051A5CBB2B7E}" type="presOf" srcId="{5E7A0FB2-C074-4CFC-9857-0C3CE569D488}" destId="{D8AACF39-C522-4DF2-B64C-12093FB81AA4}" srcOrd="0" destOrd="0" presId="urn:microsoft.com/office/officeart/2005/8/layout/hierarchy3"/>
    <dgm:cxn modelId="{8064EB4D-4A69-426B-991B-EC5F7817C4D8}" type="presOf" srcId="{DFAD7942-AD84-4DFC-BAC2-FB6B3A4B3DAE}" destId="{06DC3165-946C-49E3-AD35-636071DCF37C}" srcOrd="0" destOrd="0" presId="urn:microsoft.com/office/officeart/2005/8/layout/hierarchy3"/>
    <dgm:cxn modelId="{EE6B9654-8DBE-49C9-992B-DDCBA30A4579}" srcId="{AB0FE52E-3A14-41E6-AB61-9D804EF1CD7C}" destId="{CE5783D8-175E-45F9-9C4A-C4E500869B43}" srcOrd="0" destOrd="0" parTransId="{CE8BE822-7D69-4B6F-8FC6-D056FF503D30}" sibTransId="{ED7DF65E-8222-417C-BAC7-5A06E47BB967}"/>
    <dgm:cxn modelId="{1DAE1279-537E-42E5-A57C-E37A2E82BDFA}" type="presOf" srcId="{5E7A0FB2-C074-4CFC-9857-0C3CE569D488}" destId="{CCBC228E-D604-4983-AC2F-5606B092CDF2}" srcOrd="1" destOrd="0" presId="urn:microsoft.com/office/officeart/2005/8/layout/hierarchy3"/>
    <dgm:cxn modelId="{FBB82781-E121-44C4-8547-930A38E67920}" type="presOf" srcId="{AE591A84-5BC4-4687-9D1C-47AC1071E53F}" destId="{423648DA-4EA1-4793-996E-196D879C0089}" srcOrd="0" destOrd="0" presId="urn:microsoft.com/office/officeart/2005/8/layout/hierarchy3"/>
    <dgm:cxn modelId="{DFDFE3A4-CB4C-42EC-86A6-3E85B1B6C2BE}" type="presOf" srcId="{4E1EFAB1-7966-4CA7-A920-F8733F11C10E}" destId="{8C6C6F6A-C7B3-4D9E-9A2F-5214152BEB8A}" srcOrd="0" destOrd="0" presId="urn:microsoft.com/office/officeart/2005/8/layout/hierarchy3"/>
    <dgm:cxn modelId="{D792C1B6-C5B1-4531-8476-2F3740773237}" srcId="{AE591A84-5BC4-4687-9D1C-47AC1071E53F}" destId="{AB0FE52E-3A14-41E6-AB61-9D804EF1CD7C}" srcOrd="0" destOrd="0" parTransId="{451854CB-9EDE-4CE0-80B3-81836FA0CEF9}" sibTransId="{010001BF-5F0B-474D-80DE-19CA7E21D983}"/>
    <dgm:cxn modelId="{22A0B1BD-212D-468A-96CE-14B20BEBC5F4}" type="presOf" srcId="{AB0FE52E-3A14-41E6-AB61-9D804EF1CD7C}" destId="{5D6D6BE0-55D6-479F-A6C0-C6E47900AFA0}" srcOrd="1" destOrd="0" presId="urn:microsoft.com/office/officeart/2005/8/layout/hierarchy3"/>
    <dgm:cxn modelId="{7D950ECB-61CC-4145-B72C-FDE5C840DD88}" type="presOf" srcId="{29FDECC9-4F5F-4C68-B221-CF99017E09AD}" destId="{D8BF1783-B8CF-4C13-A957-71D194DDDF4B}" srcOrd="0" destOrd="0" presId="urn:microsoft.com/office/officeart/2005/8/layout/hierarchy3"/>
    <dgm:cxn modelId="{B9A344CC-930E-4299-8297-CFF0F9A73109}" type="presOf" srcId="{CE8BE822-7D69-4B6F-8FC6-D056FF503D30}" destId="{24CE10AC-C55E-4120-8F73-CDE5A21B2209}" srcOrd="0" destOrd="0" presId="urn:microsoft.com/office/officeart/2005/8/layout/hierarchy3"/>
    <dgm:cxn modelId="{45810CD4-022A-4F78-AEFC-33497DFAFB78}" type="presOf" srcId="{AB0FE52E-3A14-41E6-AB61-9D804EF1CD7C}" destId="{07E10EDB-EFDE-433F-A64C-549CFCC55ED6}" srcOrd="0" destOrd="0" presId="urn:microsoft.com/office/officeart/2005/8/layout/hierarchy3"/>
    <dgm:cxn modelId="{93FD92DA-CAA2-4085-BD22-157B17152618}" srcId="{AE591A84-5BC4-4687-9D1C-47AC1071E53F}" destId="{5E7A0FB2-C074-4CFC-9857-0C3CE569D488}" srcOrd="1" destOrd="0" parTransId="{7BC6E5B0-C356-4D94-9097-68C61C2A6988}" sibTransId="{89467DCD-6941-4946-A4FE-ED1AD7703F1C}"/>
    <dgm:cxn modelId="{36C0BAEE-E6AC-432B-B3DE-836416DE3FB5}" type="presOf" srcId="{CE5783D8-175E-45F9-9C4A-C4E500869B43}" destId="{AE852C74-8DFB-4ABD-9E9F-036BF4CE442E}" srcOrd="0" destOrd="0" presId="urn:microsoft.com/office/officeart/2005/8/layout/hierarchy3"/>
    <dgm:cxn modelId="{64C3FBA1-C462-4D45-922B-C19B67E078CB}" type="presParOf" srcId="{423648DA-4EA1-4793-996E-196D879C0089}" destId="{5F1A05FC-15FA-4FB3-87BD-5E3F0E36A19D}" srcOrd="0" destOrd="0" presId="urn:microsoft.com/office/officeart/2005/8/layout/hierarchy3"/>
    <dgm:cxn modelId="{F3E61956-E1DA-4F5D-92DC-5C44EE9A1714}" type="presParOf" srcId="{5F1A05FC-15FA-4FB3-87BD-5E3F0E36A19D}" destId="{B81781B0-4B1E-4AB8-86D2-8CE337EE046A}" srcOrd="0" destOrd="0" presId="urn:microsoft.com/office/officeart/2005/8/layout/hierarchy3"/>
    <dgm:cxn modelId="{1DFE0D96-984D-49E1-8B0B-6EDCD198242D}" type="presParOf" srcId="{B81781B0-4B1E-4AB8-86D2-8CE337EE046A}" destId="{07E10EDB-EFDE-433F-A64C-549CFCC55ED6}" srcOrd="0" destOrd="0" presId="urn:microsoft.com/office/officeart/2005/8/layout/hierarchy3"/>
    <dgm:cxn modelId="{9CC939C8-777E-4DB5-B270-75B4BCC6BB90}" type="presParOf" srcId="{B81781B0-4B1E-4AB8-86D2-8CE337EE046A}" destId="{5D6D6BE0-55D6-479F-A6C0-C6E47900AFA0}" srcOrd="1" destOrd="0" presId="urn:microsoft.com/office/officeart/2005/8/layout/hierarchy3"/>
    <dgm:cxn modelId="{5532E16D-3512-452D-8DE5-0028F32B9AFD}" type="presParOf" srcId="{5F1A05FC-15FA-4FB3-87BD-5E3F0E36A19D}" destId="{EBA95ECB-0722-4436-938B-F82DFF23A270}" srcOrd="1" destOrd="0" presId="urn:microsoft.com/office/officeart/2005/8/layout/hierarchy3"/>
    <dgm:cxn modelId="{04A032B9-2076-4C2F-B0D5-D5859B9C206C}" type="presParOf" srcId="{EBA95ECB-0722-4436-938B-F82DFF23A270}" destId="{24CE10AC-C55E-4120-8F73-CDE5A21B2209}" srcOrd="0" destOrd="0" presId="urn:microsoft.com/office/officeart/2005/8/layout/hierarchy3"/>
    <dgm:cxn modelId="{FCFDC4DE-6E67-456F-8DAB-4C5DD785BDF6}" type="presParOf" srcId="{EBA95ECB-0722-4436-938B-F82DFF23A270}" destId="{AE852C74-8DFB-4ABD-9E9F-036BF4CE442E}" srcOrd="1" destOrd="0" presId="urn:microsoft.com/office/officeart/2005/8/layout/hierarchy3"/>
    <dgm:cxn modelId="{FE4395AA-B018-4CEE-874D-BD9F30EACFAE}" type="presParOf" srcId="{EBA95ECB-0722-4436-938B-F82DFF23A270}" destId="{06DC3165-946C-49E3-AD35-636071DCF37C}" srcOrd="2" destOrd="0" presId="urn:microsoft.com/office/officeart/2005/8/layout/hierarchy3"/>
    <dgm:cxn modelId="{DBAF6C33-D563-435B-8507-9661C425F3D0}" type="presParOf" srcId="{EBA95ECB-0722-4436-938B-F82DFF23A270}" destId="{D8BF1783-B8CF-4C13-A957-71D194DDDF4B}" srcOrd="3" destOrd="0" presId="urn:microsoft.com/office/officeart/2005/8/layout/hierarchy3"/>
    <dgm:cxn modelId="{F747FC5A-A023-414B-A9CE-C5187AB99794}" type="presParOf" srcId="{423648DA-4EA1-4793-996E-196D879C0089}" destId="{1CD276F9-EC45-47D0-93A2-C2C9D0FC82FF}" srcOrd="1" destOrd="0" presId="urn:microsoft.com/office/officeart/2005/8/layout/hierarchy3"/>
    <dgm:cxn modelId="{680010F4-E2DC-4B71-A479-A3788B6C528D}" type="presParOf" srcId="{1CD276F9-EC45-47D0-93A2-C2C9D0FC82FF}" destId="{F5694524-8FC6-41B8-9B75-7A05F2DAADE5}" srcOrd="0" destOrd="0" presId="urn:microsoft.com/office/officeart/2005/8/layout/hierarchy3"/>
    <dgm:cxn modelId="{C38CD3DA-11F5-42FE-8A5D-F6AAECAC9EB5}" type="presParOf" srcId="{F5694524-8FC6-41B8-9B75-7A05F2DAADE5}" destId="{D8AACF39-C522-4DF2-B64C-12093FB81AA4}" srcOrd="0" destOrd="0" presId="urn:microsoft.com/office/officeart/2005/8/layout/hierarchy3"/>
    <dgm:cxn modelId="{DFE2D0E1-B97C-4CE4-B055-A63E99137ECC}" type="presParOf" srcId="{F5694524-8FC6-41B8-9B75-7A05F2DAADE5}" destId="{CCBC228E-D604-4983-AC2F-5606B092CDF2}" srcOrd="1" destOrd="0" presId="urn:microsoft.com/office/officeart/2005/8/layout/hierarchy3"/>
    <dgm:cxn modelId="{37EE4364-3DBD-489E-ABCC-D9B9BB9C0E57}" type="presParOf" srcId="{1CD276F9-EC45-47D0-93A2-C2C9D0FC82FF}" destId="{C3F3B028-F52E-48AF-AF39-5DDB6EA02FB3}" srcOrd="1" destOrd="0" presId="urn:microsoft.com/office/officeart/2005/8/layout/hierarchy3"/>
    <dgm:cxn modelId="{164B7306-93A3-4CAB-BDE7-A914E65CD918}" type="presParOf" srcId="{C3F3B028-F52E-48AF-AF39-5DDB6EA02FB3}" destId="{8C6C6F6A-C7B3-4D9E-9A2F-5214152BEB8A}" srcOrd="0" destOrd="0" presId="urn:microsoft.com/office/officeart/2005/8/layout/hierarchy3"/>
    <dgm:cxn modelId="{45F45693-DBFE-4E3F-A874-80E0B6562DE8}" type="presParOf" srcId="{C3F3B028-F52E-48AF-AF39-5DDB6EA02FB3}" destId="{5D65ACBA-D53C-41AC-9044-64395B5BB0DF}" srcOrd="1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96C3E58-0487-4161-AF8E-96F44D20909D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hr-HR"/>
        </a:p>
      </dgm:t>
    </dgm:pt>
    <dgm:pt modelId="{4DC33B49-E3B2-4139-8735-4031B2B6124F}">
      <dgm:prSet phldrT="[Text]"/>
      <dgm:spPr/>
      <dgm:t>
        <a:bodyPr/>
        <a:lstStyle/>
        <a:p>
          <a:r>
            <a:rPr lang="hr-HR" dirty="0"/>
            <a:t>KORISNICI</a:t>
          </a:r>
        </a:p>
      </dgm:t>
    </dgm:pt>
    <dgm:pt modelId="{59902319-BF08-4B1D-BAC7-CE3F61CFE2F2}" type="parTrans" cxnId="{9530B88D-9E19-4BCA-A1E8-7451176C0E2D}">
      <dgm:prSet/>
      <dgm:spPr/>
      <dgm:t>
        <a:bodyPr/>
        <a:lstStyle/>
        <a:p>
          <a:endParaRPr lang="hr-HR"/>
        </a:p>
      </dgm:t>
    </dgm:pt>
    <dgm:pt modelId="{2461F60F-EC82-4852-B3E5-ED70645189B2}" type="sibTrans" cxnId="{9530B88D-9E19-4BCA-A1E8-7451176C0E2D}">
      <dgm:prSet/>
      <dgm:spPr/>
      <dgm:t>
        <a:bodyPr/>
        <a:lstStyle/>
        <a:p>
          <a:endParaRPr lang="hr-HR"/>
        </a:p>
      </dgm:t>
    </dgm:pt>
    <dgm:pt modelId="{2C9F7616-E5A2-415C-992F-42CFFA4F8519}">
      <dgm:prSet phldrT="[Text]"/>
      <dgm:spPr/>
      <dgm:t>
        <a:bodyPr/>
        <a:lstStyle/>
        <a:p>
          <a:r>
            <a:rPr lang="hr-HR" b="0" i="0" dirty="0"/>
            <a:t>Mikro gospodarski subjekti</a:t>
          </a:r>
          <a:endParaRPr lang="hr-HR" dirty="0"/>
        </a:p>
      </dgm:t>
    </dgm:pt>
    <dgm:pt modelId="{706DE866-A313-4CB3-886A-7BB7D8EE0DCA}" type="parTrans" cxnId="{8B375AFA-2888-4D01-9B96-64CC688222A0}">
      <dgm:prSet/>
      <dgm:spPr/>
      <dgm:t>
        <a:bodyPr/>
        <a:lstStyle/>
        <a:p>
          <a:endParaRPr lang="hr-HR"/>
        </a:p>
      </dgm:t>
    </dgm:pt>
    <dgm:pt modelId="{BA414725-7A1F-4A5D-8728-57AAEF0E7576}" type="sibTrans" cxnId="{8B375AFA-2888-4D01-9B96-64CC688222A0}">
      <dgm:prSet/>
      <dgm:spPr/>
      <dgm:t>
        <a:bodyPr/>
        <a:lstStyle/>
        <a:p>
          <a:endParaRPr lang="hr-HR"/>
        </a:p>
      </dgm:t>
    </dgm:pt>
    <dgm:pt modelId="{F301765B-47A9-4AE4-AF1D-61CEE7DD3A7E}">
      <dgm:prSet phldrT="[Text]"/>
      <dgm:spPr/>
      <dgm:t>
        <a:bodyPr/>
        <a:lstStyle/>
        <a:p>
          <a:r>
            <a:rPr lang="hr-HR" dirty="0"/>
            <a:t>NAMJENA</a:t>
          </a:r>
        </a:p>
      </dgm:t>
    </dgm:pt>
    <dgm:pt modelId="{2E46C13E-E61F-4183-9263-E22902300B97}" type="parTrans" cxnId="{AC917CC6-8FDF-4F54-B22C-0E7F3F4BD704}">
      <dgm:prSet/>
      <dgm:spPr/>
      <dgm:t>
        <a:bodyPr/>
        <a:lstStyle/>
        <a:p>
          <a:endParaRPr lang="hr-HR"/>
        </a:p>
      </dgm:t>
    </dgm:pt>
    <dgm:pt modelId="{42032C87-D57B-4A09-8853-5875C142FE82}" type="sibTrans" cxnId="{AC917CC6-8FDF-4F54-B22C-0E7F3F4BD704}">
      <dgm:prSet/>
      <dgm:spPr/>
      <dgm:t>
        <a:bodyPr/>
        <a:lstStyle/>
        <a:p>
          <a:endParaRPr lang="hr-HR"/>
        </a:p>
      </dgm:t>
    </dgm:pt>
    <dgm:pt modelId="{BAFE2C00-75D4-4D45-A2B2-22C4C3B8DF0F}">
      <dgm:prSet phldrT="[Text]"/>
      <dgm:spPr/>
      <dgm:t>
        <a:bodyPr/>
        <a:lstStyle/>
        <a:p>
          <a:r>
            <a:rPr lang="hr-HR" b="1" i="0" dirty="0"/>
            <a:t>Osnovna sredstva </a:t>
          </a:r>
          <a:r>
            <a:rPr lang="hr-HR" b="0" i="0" dirty="0"/>
            <a:t>-                          - </a:t>
          </a:r>
          <a:r>
            <a:rPr lang="hr-HR" b="0" i="0" u="sng" dirty="0"/>
            <a:t>materijalna imovina </a:t>
          </a:r>
          <a:r>
            <a:rPr lang="hr-HR" b="0" i="0" dirty="0"/>
            <a:t>(osnivačka ulaganja, zemljište, građevinski objekti, oprema i uređaji)                     - </a:t>
          </a:r>
          <a:r>
            <a:rPr lang="hr-HR" b="0" i="0" u="sng" dirty="0"/>
            <a:t>nematerijalna imovina </a:t>
          </a:r>
          <a:r>
            <a:rPr lang="hr-HR" b="0" i="0" dirty="0"/>
            <a:t>(razvoj proizvoda ili usluga, patenti, licence, koncesije, autorska prava, franšize)</a:t>
          </a:r>
          <a:endParaRPr lang="hr-HR" dirty="0"/>
        </a:p>
      </dgm:t>
    </dgm:pt>
    <dgm:pt modelId="{654AE8D1-BB8C-4091-9A29-95529EC935D6}" type="parTrans" cxnId="{5A0DF4B8-51DB-466A-8A3D-F294B92CB4C2}">
      <dgm:prSet/>
      <dgm:spPr/>
      <dgm:t>
        <a:bodyPr/>
        <a:lstStyle/>
        <a:p>
          <a:endParaRPr lang="hr-HR"/>
        </a:p>
      </dgm:t>
    </dgm:pt>
    <dgm:pt modelId="{0A91688F-2986-4F30-9909-944DA720FAAE}" type="sibTrans" cxnId="{5A0DF4B8-51DB-466A-8A3D-F294B92CB4C2}">
      <dgm:prSet/>
      <dgm:spPr/>
      <dgm:t>
        <a:bodyPr/>
        <a:lstStyle/>
        <a:p>
          <a:endParaRPr lang="hr-HR"/>
        </a:p>
      </dgm:t>
    </dgm:pt>
    <dgm:pt modelId="{DA17BC78-695C-45EC-8506-2067FD74E69E}">
      <dgm:prSet/>
      <dgm:spPr/>
      <dgm:t>
        <a:bodyPr/>
        <a:lstStyle/>
        <a:p>
          <a:r>
            <a:rPr lang="hr-HR" b="0" i="0" dirty="0"/>
            <a:t>Mali gospodarski subjekti</a:t>
          </a:r>
        </a:p>
      </dgm:t>
    </dgm:pt>
    <dgm:pt modelId="{4AB951BF-9EA3-429C-BA7E-1A6C3D250A91}" type="parTrans" cxnId="{746EDFC9-F312-41B7-A7CE-24448C06A308}">
      <dgm:prSet/>
      <dgm:spPr/>
      <dgm:t>
        <a:bodyPr/>
        <a:lstStyle/>
        <a:p>
          <a:endParaRPr lang="hr-HR"/>
        </a:p>
      </dgm:t>
    </dgm:pt>
    <dgm:pt modelId="{0B5055C2-322B-4CFB-A7A8-754035E955ED}" type="sibTrans" cxnId="{746EDFC9-F312-41B7-A7CE-24448C06A308}">
      <dgm:prSet/>
      <dgm:spPr/>
      <dgm:t>
        <a:bodyPr/>
        <a:lstStyle/>
        <a:p>
          <a:endParaRPr lang="hr-HR"/>
        </a:p>
      </dgm:t>
    </dgm:pt>
    <dgm:pt modelId="{AB0C7FF1-6FF4-43B0-BEDA-F94C38CF17A3}">
      <dgm:prSet/>
      <dgm:spPr/>
      <dgm:t>
        <a:bodyPr/>
        <a:lstStyle/>
        <a:p>
          <a:r>
            <a:rPr lang="hr-HR" b="0" i="0" dirty="0"/>
            <a:t>Srednji gospodarski subjekti(ESIF mali zajmovi)</a:t>
          </a:r>
        </a:p>
      </dgm:t>
    </dgm:pt>
    <dgm:pt modelId="{6CBC77EF-B846-46E4-B077-2AD72874FD08}" type="parTrans" cxnId="{6E8FBCFB-4952-4EFC-922E-C01F5A8D365F}">
      <dgm:prSet/>
      <dgm:spPr/>
      <dgm:t>
        <a:bodyPr/>
        <a:lstStyle/>
        <a:p>
          <a:endParaRPr lang="hr-HR"/>
        </a:p>
      </dgm:t>
    </dgm:pt>
    <dgm:pt modelId="{6CD504D0-5877-4E65-9E57-AFC19AEF2B79}" type="sibTrans" cxnId="{6E8FBCFB-4952-4EFC-922E-C01F5A8D365F}">
      <dgm:prSet/>
      <dgm:spPr/>
      <dgm:t>
        <a:bodyPr/>
        <a:lstStyle/>
        <a:p>
          <a:endParaRPr lang="hr-HR"/>
        </a:p>
      </dgm:t>
    </dgm:pt>
    <dgm:pt modelId="{FCB299C5-7E33-43B8-9320-F593FB39CCCD}">
      <dgm:prSet/>
      <dgm:spPr/>
      <dgm:t>
        <a:bodyPr/>
        <a:lstStyle/>
        <a:p>
          <a:r>
            <a:rPr lang="hr-HR" b="0" i="0" dirty="0"/>
            <a:t>Fizičke osobe- u trenutku podnošenja zahtjeva za kredit nemaju registrirani vlastiti gospodarski subjekt- potrebno je registrirati gospodarski subjekt kod odobrenja</a:t>
          </a:r>
        </a:p>
      </dgm:t>
    </dgm:pt>
    <dgm:pt modelId="{6596250C-9FA3-4B21-BDF6-FAD653EF8782}" type="parTrans" cxnId="{8B32EEB2-33D9-4816-8105-1955B40CA1D8}">
      <dgm:prSet/>
      <dgm:spPr/>
      <dgm:t>
        <a:bodyPr/>
        <a:lstStyle/>
        <a:p>
          <a:endParaRPr lang="hr-HR"/>
        </a:p>
      </dgm:t>
    </dgm:pt>
    <dgm:pt modelId="{6A3B0132-627D-4437-8C3A-BB099E85B1CF}" type="sibTrans" cxnId="{8B32EEB2-33D9-4816-8105-1955B40CA1D8}">
      <dgm:prSet/>
      <dgm:spPr/>
      <dgm:t>
        <a:bodyPr/>
        <a:lstStyle/>
        <a:p>
          <a:endParaRPr lang="hr-HR"/>
        </a:p>
      </dgm:t>
    </dgm:pt>
    <dgm:pt modelId="{1B418616-6F90-489C-917F-854F2BEFD1A7}">
      <dgm:prSet/>
      <dgm:spPr/>
      <dgm:t>
        <a:bodyPr/>
        <a:lstStyle/>
        <a:p>
          <a:r>
            <a:rPr lang="pl-PL" b="1" i="0" dirty="0"/>
            <a:t>Obrtna sredstva </a:t>
          </a:r>
          <a:r>
            <a:rPr lang="pl-PL" b="0" i="0" dirty="0"/>
            <a:t>- do 30% iznosa zajma</a:t>
          </a:r>
        </a:p>
      </dgm:t>
    </dgm:pt>
    <dgm:pt modelId="{E2E8239A-FB41-4904-AD76-6C8F84B6225A}" type="parTrans" cxnId="{4E9B1392-5846-4C61-BB36-8E7C589D42E6}">
      <dgm:prSet/>
      <dgm:spPr/>
      <dgm:t>
        <a:bodyPr/>
        <a:lstStyle/>
        <a:p>
          <a:endParaRPr lang="hr-HR"/>
        </a:p>
      </dgm:t>
    </dgm:pt>
    <dgm:pt modelId="{B20CA323-2995-47FC-8AB0-BBC15A7D3714}" type="sibTrans" cxnId="{4E9B1392-5846-4C61-BB36-8E7C589D42E6}">
      <dgm:prSet/>
      <dgm:spPr/>
      <dgm:t>
        <a:bodyPr/>
        <a:lstStyle/>
        <a:p>
          <a:endParaRPr lang="hr-HR"/>
        </a:p>
      </dgm:t>
    </dgm:pt>
    <dgm:pt modelId="{F0F14C53-CAA6-4933-998F-2F547111E9EE}">
      <dgm:prSet phldrT="[Text]"/>
      <dgm:spPr/>
      <dgm:t>
        <a:bodyPr/>
        <a:lstStyle/>
        <a:p>
          <a:endParaRPr lang="hr-HR" dirty="0"/>
        </a:p>
      </dgm:t>
    </dgm:pt>
    <dgm:pt modelId="{459BD270-0EED-4955-8745-034D2EBE92F7}" type="parTrans" cxnId="{952ED283-C3E3-4C63-9C8B-8C4D8B99C8C5}">
      <dgm:prSet/>
      <dgm:spPr/>
      <dgm:t>
        <a:bodyPr/>
        <a:lstStyle/>
        <a:p>
          <a:endParaRPr lang="hr-HR"/>
        </a:p>
      </dgm:t>
    </dgm:pt>
    <dgm:pt modelId="{6FA73C94-853F-4FD6-8822-7B6243A29941}" type="sibTrans" cxnId="{952ED283-C3E3-4C63-9C8B-8C4D8B99C8C5}">
      <dgm:prSet/>
      <dgm:spPr/>
      <dgm:t>
        <a:bodyPr/>
        <a:lstStyle/>
        <a:p>
          <a:endParaRPr lang="hr-HR"/>
        </a:p>
      </dgm:t>
    </dgm:pt>
    <dgm:pt modelId="{7A55D85A-EA0E-447E-955B-C18E817F7CEC}" type="pres">
      <dgm:prSet presAssocID="{996C3E58-0487-4161-AF8E-96F44D20909D}" presName="Name0" presStyleCnt="0">
        <dgm:presLayoutVars>
          <dgm:dir/>
          <dgm:animLvl val="lvl"/>
          <dgm:resizeHandles val="exact"/>
        </dgm:presLayoutVars>
      </dgm:prSet>
      <dgm:spPr/>
    </dgm:pt>
    <dgm:pt modelId="{121094D9-C816-45F6-AD46-A3CF8483A892}" type="pres">
      <dgm:prSet presAssocID="{4DC33B49-E3B2-4139-8735-4031B2B6124F}" presName="composite" presStyleCnt="0"/>
      <dgm:spPr/>
    </dgm:pt>
    <dgm:pt modelId="{1E6C58E8-FB2D-467C-A5A8-7CF0D5412B4B}" type="pres">
      <dgm:prSet presAssocID="{4DC33B49-E3B2-4139-8735-4031B2B6124F}" presName="parTx" presStyleLbl="alignNode1" presStyleIdx="0" presStyleCnt="2">
        <dgm:presLayoutVars>
          <dgm:chMax val="0"/>
          <dgm:chPref val="0"/>
          <dgm:bulletEnabled val="1"/>
        </dgm:presLayoutVars>
      </dgm:prSet>
      <dgm:spPr/>
    </dgm:pt>
    <dgm:pt modelId="{377B5749-4275-41D0-AF63-2B997BA46688}" type="pres">
      <dgm:prSet presAssocID="{4DC33B49-E3B2-4139-8735-4031B2B6124F}" presName="desTx" presStyleLbl="alignAccFollowNode1" presStyleIdx="0" presStyleCnt="2">
        <dgm:presLayoutVars>
          <dgm:bulletEnabled val="1"/>
        </dgm:presLayoutVars>
      </dgm:prSet>
      <dgm:spPr/>
    </dgm:pt>
    <dgm:pt modelId="{063B9F4A-2193-4508-8359-E371910CCDF2}" type="pres">
      <dgm:prSet presAssocID="{2461F60F-EC82-4852-B3E5-ED70645189B2}" presName="space" presStyleCnt="0"/>
      <dgm:spPr/>
    </dgm:pt>
    <dgm:pt modelId="{BD2CE47C-4959-440E-8305-A39539B1E36A}" type="pres">
      <dgm:prSet presAssocID="{F301765B-47A9-4AE4-AF1D-61CEE7DD3A7E}" presName="composite" presStyleCnt="0"/>
      <dgm:spPr/>
    </dgm:pt>
    <dgm:pt modelId="{17EC9B21-F9A7-468F-B1BC-1184106C6A49}" type="pres">
      <dgm:prSet presAssocID="{F301765B-47A9-4AE4-AF1D-61CEE7DD3A7E}" presName="parTx" presStyleLbl="alignNode1" presStyleIdx="1" presStyleCnt="2">
        <dgm:presLayoutVars>
          <dgm:chMax val="0"/>
          <dgm:chPref val="0"/>
          <dgm:bulletEnabled val="1"/>
        </dgm:presLayoutVars>
      </dgm:prSet>
      <dgm:spPr/>
    </dgm:pt>
    <dgm:pt modelId="{B29A777D-4E0C-4E05-9F3E-D16277DB691D}" type="pres">
      <dgm:prSet presAssocID="{F301765B-47A9-4AE4-AF1D-61CEE7DD3A7E}" presName="desTx" presStyleLbl="alignAccFollowNode1" presStyleIdx="1" presStyleCnt="2">
        <dgm:presLayoutVars>
          <dgm:bulletEnabled val="1"/>
        </dgm:presLayoutVars>
      </dgm:prSet>
      <dgm:spPr/>
    </dgm:pt>
  </dgm:ptLst>
  <dgm:cxnLst>
    <dgm:cxn modelId="{17A20209-093A-4F7D-ADCA-A598916F2634}" type="presOf" srcId="{DA17BC78-695C-45EC-8506-2067FD74E69E}" destId="{377B5749-4275-41D0-AF63-2B997BA46688}" srcOrd="0" destOrd="1" presId="urn:microsoft.com/office/officeart/2005/8/layout/hList1"/>
    <dgm:cxn modelId="{9F2F7415-7886-4C67-A15D-97CD9BF98EDE}" type="presOf" srcId="{F0F14C53-CAA6-4933-998F-2F547111E9EE}" destId="{B29A777D-4E0C-4E05-9F3E-D16277DB691D}" srcOrd="0" destOrd="1" presId="urn:microsoft.com/office/officeart/2005/8/layout/hList1"/>
    <dgm:cxn modelId="{9845652D-8EFE-48F4-97E6-B5C764E9F748}" type="presOf" srcId="{996C3E58-0487-4161-AF8E-96F44D20909D}" destId="{7A55D85A-EA0E-447E-955B-C18E817F7CEC}" srcOrd="0" destOrd="0" presId="urn:microsoft.com/office/officeart/2005/8/layout/hList1"/>
    <dgm:cxn modelId="{9CEB4035-3FF4-4AAE-B25D-97CBEA316E5B}" type="presOf" srcId="{F301765B-47A9-4AE4-AF1D-61CEE7DD3A7E}" destId="{17EC9B21-F9A7-468F-B1BC-1184106C6A49}" srcOrd="0" destOrd="0" presId="urn:microsoft.com/office/officeart/2005/8/layout/hList1"/>
    <dgm:cxn modelId="{4938E374-6080-4E96-92CA-FA8ECE5B0215}" type="presOf" srcId="{AB0C7FF1-6FF4-43B0-BEDA-F94C38CF17A3}" destId="{377B5749-4275-41D0-AF63-2B997BA46688}" srcOrd="0" destOrd="2" presId="urn:microsoft.com/office/officeart/2005/8/layout/hList1"/>
    <dgm:cxn modelId="{952ED283-C3E3-4C63-9C8B-8C4D8B99C8C5}" srcId="{F301765B-47A9-4AE4-AF1D-61CEE7DD3A7E}" destId="{F0F14C53-CAA6-4933-998F-2F547111E9EE}" srcOrd="1" destOrd="0" parTransId="{459BD270-0EED-4955-8745-034D2EBE92F7}" sibTransId="{6FA73C94-853F-4FD6-8822-7B6243A29941}"/>
    <dgm:cxn modelId="{9530B88D-9E19-4BCA-A1E8-7451176C0E2D}" srcId="{996C3E58-0487-4161-AF8E-96F44D20909D}" destId="{4DC33B49-E3B2-4139-8735-4031B2B6124F}" srcOrd="0" destOrd="0" parTransId="{59902319-BF08-4B1D-BAC7-CE3F61CFE2F2}" sibTransId="{2461F60F-EC82-4852-B3E5-ED70645189B2}"/>
    <dgm:cxn modelId="{4E9B1392-5846-4C61-BB36-8E7C589D42E6}" srcId="{F301765B-47A9-4AE4-AF1D-61CEE7DD3A7E}" destId="{1B418616-6F90-489C-917F-854F2BEFD1A7}" srcOrd="2" destOrd="0" parTransId="{E2E8239A-FB41-4904-AD76-6C8F84B6225A}" sibTransId="{B20CA323-2995-47FC-8AB0-BBC15A7D3714}"/>
    <dgm:cxn modelId="{FDB137B0-4CE3-430D-BDA5-28F72BD57959}" type="presOf" srcId="{2C9F7616-E5A2-415C-992F-42CFFA4F8519}" destId="{377B5749-4275-41D0-AF63-2B997BA46688}" srcOrd="0" destOrd="0" presId="urn:microsoft.com/office/officeart/2005/8/layout/hList1"/>
    <dgm:cxn modelId="{8B32EEB2-33D9-4816-8105-1955B40CA1D8}" srcId="{4DC33B49-E3B2-4139-8735-4031B2B6124F}" destId="{FCB299C5-7E33-43B8-9320-F593FB39CCCD}" srcOrd="3" destOrd="0" parTransId="{6596250C-9FA3-4B21-BDF6-FAD653EF8782}" sibTransId="{6A3B0132-627D-4437-8C3A-BB099E85B1CF}"/>
    <dgm:cxn modelId="{38DE0EB5-4A26-421D-81B6-009E127A66AE}" type="presOf" srcId="{4DC33B49-E3B2-4139-8735-4031B2B6124F}" destId="{1E6C58E8-FB2D-467C-A5A8-7CF0D5412B4B}" srcOrd="0" destOrd="0" presId="urn:microsoft.com/office/officeart/2005/8/layout/hList1"/>
    <dgm:cxn modelId="{5A0DF4B8-51DB-466A-8A3D-F294B92CB4C2}" srcId="{F301765B-47A9-4AE4-AF1D-61CEE7DD3A7E}" destId="{BAFE2C00-75D4-4D45-A2B2-22C4C3B8DF0F}" srcOrd="0" destOrd="0" parTransId="{654AE8D1-BB8C-4091-9A29-95529EC935D6}" sibTransId="{0A91688F-2986-4F30-9909-944DA720FAAE}"/>
    <dgm:cxn modelId="{AC917CC6-8FDF-4F54-B22C-0E7F3F4BD704}" srcId="{996C3E58-0487-4161-AF8E-96F44D20909D}" destId="{F301765B-47A9-4AE4-AF1D-61CEE7DD3A7E}" srcOrd="1" destOrd="0" parTransId="{2E46C13E-E61F-4183-9263-E22902300B97}" sibTransId="{42032C87-D57B-4A09-8853-5875C142FE82}"/>
    <dgm:cxn modelId="{746EDFC9-F312-41B7-A7CE-24448C06A308}" srcId="{4DC33B49-E3B2-4139-8735-4031B2B6124F}" destId="{DA17BC78-695C-45EC-8506-2067FD74E69E}" srcOrd="1" destOrd="0" parTransId="{4AB951BF-9EA3-429C-BA7E-1A6C3D250A91}" sibTransId="{0B5055C2-322B-4CFB-A7A8-754035E955ED}"/>
    <dgm:cxn modelId="{00A3A0CB-A9C5-4A3F-8A49-30DBD472D29A}" type="presOf" srcId="{FCB299C5-7E33-43B8-9320-F593FB39CCCD}" destId="{377B5749-4275-41D0-AF63-2B997BA46688}" srcOrd="0" destOrd="3" presId="urn:microsoft.com/office/officeart/2005/8/layout/hList1"/>
    <dgm:cxn modelId="{E7EB52D2-147F-420A-B4CE-E8371CF93E76}" type="presOf" srcId="{1B418616-6F90-489C-917F-854F2BEFD1A7}" destId="{B29A777D-4E0C-4E05-9F3E-D16277DB691D}" srcOrd="0" destOrd="2" presId="urn:microsoft.com/office/officeart/2005/8/layout/hList1"/>
    <dgm:cxn modelId="{62EB6DF7-74BE-4F83-AE68-C23BFA3BB56D}" type="presOf" srcId="{BAFE2C00-75D4-4D45-A2B2-22C4C3B8DF0F}" destId="{B29A777D-4E0C-4E05-9F3E-D16277DB691D}" srcOrd="0" destOrd="0" presId="urn:microsoft.com/office/officeart/2005/8/layout/hList1"/>
    <dgm:cxn modelId="{8B375AFA-2888-4D01-9B96-64CC688222A0}" srcId="{4DC33B49-E3B2-4139-8735-4031B2B6124F}" destId="{2C9F7616-E5A2-415C-992F-42CFFA4F8519}" srcOrd="0" destOrd="0" parTransId="{706DE866-A313-4CB3-886A-7BB7D8EE0DCA}" sibTransId="{BA414725-7A1F-4A5D-8728-57AAEF0E7576}"/>
    <dgm:cxn modelId="{6E8FBCFB-4952-4EFC-922E-C01F5A8D365F}" srcId="{4DC33B49-E3B2-4139-8735-4031B2B6124F}" destId="{AB0C7FF1-6FF4-43B0-BEDA-F94C38CF17A3}" srcOrd="2" destOrd="0" parTransId="{6CBC77EF-B846-46E4-B077-2AD72874FD08}" sibTransId="{6CD504D0-5877-4E65-9E57-AFC19AEF2B79}"/>
    <dgm:cxn modelId="{C7014953-A486-4ED8-A0F6-B01AE6C9CB17}" type="presParOf" srcId="{7A55D85A-EA0E-447E-955B-C18E817F7CEC}" destId="{121094D9-C816-45F6-AD46-A3CF8483A892}" srcOrd="0" destOrd="0" presId="urn:microsoft.com/office/officeart/2005/8/layout/hList1"/>
    <dgm:cxn modelId="{A766EC5A-9919-49C0-AF9F-D8E5397E5E50}" type="presParOf" srcId="{121094D9-C816-45F6-AD46-A3CF8483A892}" destId="{1E6C58E8-FB2D-467C-A5A8-7CF0D5412B4B}" srcOrd="0" destOrd="0" presId="urn:microsoft.com/office/officeart/2005/8/layout/hList1"/>
    <dgm:cxn modelId="{9421CFE9-52D0-4B6B-B917-309EFD6BE7A4}" type="presParOf" srcId="{121094D9-C816-45F6-AD46-A3CF8483A892}" destId="{377B5749-4275-41D0-AF63-2B997BA46688}" srcOrd="1" destOrd="0" presId="urn:microsoft.com/office/officeart/2005/8/layout/hList1"/>
    <dgm:cxn modelId="{5DE2204E-8D2A-4F02-97AE-FA24E20294CF}" type="presParOf" srcId="{7A55D85A-EA0E-447E-955B-C18E817F7CEC}" destId="{063B9F4A-2193-4508-8359-E371910CCDF2}" srcOrd="1" destOrd="0" presId="urn:microsoft.com/office/officeart/2005/8/layout/hList1"/>
    <dgm:cxn modelId="{487E2EFA-4BF6-441B-90D0-5EE5637F8064}" type="presParOf" srcId="{7A55D85A-EA0E-447E-955B-C18E817F7CEC}" destId="{BD2CE47C-4959-440E-8305-A39539B1E36A}" srcOrd="2" destOrd="0" presId="urn:microsoft.com/office/officeart/2005/8/layout/hList1"/>
    <dgm:cxn modelId="{91C809B4-CFF6-464C-8AC0-C44CB82F7AF0}" type="presParOf" srcId="{BD2CE47C-4959-440E-8305-A39539B1E36A}" destId="{17EC9B21-F9A7-468F-B1BC-1184106C6A49}" srcOrd="0" destOrd="0" presId="urn:microsoft.com/office/officeart/2005/8/layout/hList1"/>
    <dgm:cxn modelId="{32B4C037-DEDC-44E4-9BA8-9560184BE514}" type="presParOf" srcId="{BD2CE47C-4959-440E-8305-A39539B1E36A}" destId="{B29A777D-4E0C-4E05-9F3E-D16277DB691D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996C3E58-0487-4161-AF8E-96F44D20909D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hr-HR"/>
        </a:p>
      </dgm:t>
    </dgm:pt>
    <dgm:pt modelId="{4DC33B49-E3B2-4139-8735-4031B2B6124F}">
      <dgm:prSet phldrT="[Text]"/>
      <dgm:spPr/>
      <dgm:t>
        <a:bodyPr/>
        <a:lstStyle/>
        <a:p>
          <a:r>
            <a:rPr lang="hr-HR" dirty="0"/>
            <a:t>KORISNICI</a:t>
          </a:r>
        </a:p>
      </dgm:t>
    </dgm:pt>
    <dgm:pt modelId="{59902319-BF08-4B1D-BAC7-CE3F61CFE2F2}" type="parTrans" cxnId="{9530B88D-9E19-4BCA-A1E8-7451176C0E2D}">
      <dgm:prSet/>
      <dgm:spPr/>
      <dgm:t>
        <a:bodyPr/>
        <a:lstStyle/>
        <a:p>
          <a:endParaRPr lang="hr-HR"/>
        </a:p>
      </dgm:t>
    </dgm:pt>
    <dgm:pt modelId="{2461F60F-EC82-4852-B3E5-ED70645189B2}" type="sibTrans" cxnId="{9530B88D-9E19-4BCA-A1E8-7451176C0E2D}">
      <dgm:prSet/>
      <dgm:spPr/>
      <dgm:t>
        <a:bodyPr/>
        <a:lstStyle/>
        <a:p>
          <a:endParaRPr lang="hr-HR"/>
        </a:p>
      </dgm:t>
    </dgm:pt>
    <dgm:pt modelId="{2C9F7616-E5A2-415C-992F-42CFFA4F8519}">
      <dgm:prSet phldrT="[Text]"/>
      <dgm:spPr/>
      <dgm:t>
        <a:bodyPr/>
        <a:lstStyle/>
        <a:p>
          <a:r>
            <a:rPr lang="hr-HR" b="0" i="0" dirty="0"/>
            <a:t>Mikro gospodarski subjekti</a:t>
          </a:r>
          <a:endParaRPr lang="hr-HR" dirty="0"/>
        </a:p>
      </dgm:t>
    </dgm:pt>
    <dgm:pt modelId="{706DE866-A313-4CB3-886A-7BB7D8EE0DCA}" type="parTrans" cxnId="{8B375AFA-2888-4D01-9B96-64CC688222A0}">
      <dgm:prSet/>
      <dgm:spPr/>
      <dgm:t>
        <a:bodyPr/>
        <a:lstStyle/>
        <a:p>
          <a:endParaRPr lang="hr-HR"/>
        </a:p>
      </dgm:t>
    </dgm:pt>
    <dgm:pt modelId="{BA414725-7A1F-4A5D-8728-57AAEF0E7576}" type="sibTrans" cxnId="{8B375AFA-2888-4D01-9B96-64CC688222A0}">
      <dgm:prSet/>
      <dgm:spPr/>
      <dgm:t>
        <a:bodyPr/>
        <a:lstStyle/>
        <a:p>
          <a:endParaRPr lang="hr-HR"/>
        </a:p>
      </dgm:t>
    </dgm:pt>
    <dgm:pt modelId="{F301765B-47A9-4AE4-AF1D-61CEE7DD3A7E}">
      <dgm:prSet phldrT="[Text]"/>
      <dgm:spPr/>
      <dgm:t>
        <a:bodyPr/>
        <a:lstStyle/>
        <a:p>
          <a:r>
            <a:rPr lang="hr-HR" dirty="0"/>
            <a:t>NAMJENA</a:t>
          </a:r>
        </a:p>
      </dgm:t>
    </dgm:pt>
    <dgm:pt modelId="{2E46C13E-E61F-4183-9263-E22902300B97}" type="parTrans" cxnId="{AC917CC6-8FDF-4F54-B22C-0E7F3F4BD704}">
      <dgm:prSet/>
      <dgm:spPr/>
      <dgm:t>
        <a:bodyPr/>
        <a:lstStyle/>
        <a:p>
          <a:endParaRPr lang="hr-HR"/>
        </a:p>
      </dgm:t>
    </dgm:pt>
    <dgm:pt modelId="{42032C87-D57B-4A09-8853-5875C142FE82}" type="sibTrans" cxnId="{AC917CC6-8FDF-4F54-B22C-0E7F3F4BD704}">
      <dgm:prSet/>
      <dgm:spPr/>
      <dgm:t>
        <a:bodyPr/>
        <a:lstStyle/>
        <a:p>
          <a:endParaRPr lang="hr-HR"/>
        </a:p>
      </dgm:t>
    </dgm:pt>
    <dgm:pt modelId="{BAFE2C00-75D4-4D45-A2B2-22C4C3B8DF0F}">
      <dgm:prSet phldrT="[Text]"/>
      <dgm:spPr/>
      <dgm:t>
        <a:bodyPr/>
        <a:lstStyle/>
        <a:p>
          <a:r>
            <a:rPr lang="hr-HR" u="sng" dirty="0"/>
            <a:t>Financiranje troškova: </a:t>
          </a:r>
        </a:p>
      </dgm:t>
    </dgm:pt>
    <dgm:pt modelId="{654AE8D1-BB8C-4091-9A29-95529EC935D6}" type="parTrans" cxnId="{5A0DF4B8-51DB-466A-8A3D-F294B92CB4C2}">
      <dgm:prSet/>
      <dgm:spPr/>
      <dgm:t>
        <a:bodyPr/>
        <a:lstStyle/>
        <a:p>
          <a:endParaRPr lang="hr-HR"/>
        </a:p>
      </dgm:t>
    </dgm:pt>
    <dgm:pt modelId="{0A91688F-2986-4F30-9909-944DA720FAAE}" type="sibTrans" cxnId="{5A0DF4B8-51DB-466A-8A3D-F294B92CB4C2}">
      <dgm:prSet/>
      <dgm:spPr/>
      <dgm:t>
        <a:bodyPr/>
        <a:lstStyle/>
        <a:p>
          <a:endParaRPr lang="hr-HR"/>
        </a:p>
      </dgm:t>
    </dgm:pt>
    <dgm:pt modelId="{DA17BC78-695C-45EC-8506-2067FD74E69E}">
      <dgm:prSet/>
      <dgm:spPr/>
      <dgm:t>
        <a:bodyPr/>
        <a:lstStyle/>
        <a:p>
          <a:r>
            <a:rPr lang="hr-HR" b="0" i="0" dirty="0"/>
            <a:t>Mali gospodarski subjekti</a:t>
          </a:r>
        </a:p>
      </dgm:t>
    </dgm:pt>
    <dgm:pt modelId="{4AB951BF-9EA3-429C-BA7E-1A6C3D250A91}" type="parTrans" cxnId="{746EDFC9-F312-41B7-A7CE-24448C06A308}">
      <dgm:prSet/>
      <dgm:spPr/>
      <dgm:t>
        <a:bodyPr/>
        <a:lstStyle/>
        <a:p>
          <a:endParaRPr lang="hr-HR"/>
        </a:p>
      </dgm:t>
    </dgm:pt>
    <dgm:pt modelId="{0B5055C2-322B-4CFB-A7A8-754035E955ED}" type="sibTrans" cxnId="{746EDFC9-F312-41B7-A7CE-24448C06A308}">
      <dgm:prSet/>
      <dgm:spPr/>
      <dgm:t>
        <a:bodyPr/>
        <a:lstStyle/>
        <a:p>
          <a:endParaRPr lang="hr-HR"/>
        </a:p>
      </dgm:t>
    </dgm:pt>
    <dgm:pt modelId="{E76A8E35-D30B-4159-9289-A6FD7F05F887}">
      <dgm:prSet/>
      <dgm:spPr/>
      <dgm:t>
        <a:bodyPr/>
        <a:lstStyle/>
        <a:p>
          <a:r>
            <a:rPr lang="hr-HR" dirty="0"/>
            <a:t>sirovina i materijal</a:t>
          </a:r>
        </a:p>
      </dgm:t>
    </dgm:pt>
    <dgm:pt modelId="{AFCBAD33-6976-4806-9BB7-B69880E82334}" type="parTrans" cxnId="{98BB4184-971C-4AA9-943D-B744907F3513}">
      <dgm:prSet/>
      <dgm:spPr/>
      <dgm:t>
        <a:bodyPr/>
        <a:lstStyle/>
        <a:p>
          <a:endParaRPr lang="hr-HR"/>
        </a:p>
      </dgm:t>
    </dgm:pt>
    <dgm:pt modelId="{B86EC3A8-DEF3-4853-9999-75CA536EACD4}" type="sibTrans" cxnId="{98BB4184-971C-4AA9-943D-B744907F3513}">
      <dgm:prSet/>
      <dgm:spPr/>
      <dgm:t>
        <a:bodyPr/>
        <a:lstStyle/>
        <a:p>
          <a:endParaRPr lang="hr-HR"/>
        </a:p>
      </dgm:t>
    </dgm:pt>
    <dgm:pt modelId="{E174557C-826C-4364-9BDA-839A4E144397}">
      <dgm:prSet/>
      <dgm:spPr/>
      <dgm:t>
        <a:bodyPr/>
        <a:lstStyle/>
        <a:p>
          <a:r>
            <a:rPr lang="hr-HR" dirty="0"/>
            <a:t>ostali proizvodni troškovi</a:t>
          </a:r>
        </a:p>
      </dgm:t>
    </dgm:pt>
    <dgm:pt modelId="{DBCB74D2-FB06-47D4-A423-D64765B5C542}" type="parTrans" cxnId="{AFC6765B-C179-405E-BACA-72BE6210895C}">
      <dgm:prSet/>
      <dgm:spPr/>
      <dgm:t>
        <a:bodyPr/>
        <a:lstStyle/>
        <a:p>
          <a:endParaRPr lang="hr-HR"/>
        </a:p>
      </dgm:t>
    </dgm:pt>
    <dgm:pt modelId="{2D5D57C6-8C38-4EE0-9342-1817382CFE2F}" type="sibTrans" cxnId="{AFC6765B-C179-405E-BACA-72BE6210895C}">
      <dgm:prSet/>
      <dgm:spPr/>
      <dgm:t>
        <a:bodyPr/>
        <a:lstStyle/>
        <a:p>
          <a:endParaRPr lang="hr-HR"/>
        </a:p>
      </dgm:t>
    </dgm:pt>
    <dgm:pt modelId="{B8D71961-E974-4377-881E-CC280E953090}">
      <dgm:prSet/>
      <dgm:spPr/>
      <dgm:t>
        <a:bodyPr/>
        <a:lstStyle/>
        <a:p>
          <a:r>
            <a:rPr lang="hr-HR" dirty="0"/>
            <a:t>troškovi zaposlenih</a:t>
          </a:r>
        </a:p>
      </dgm:t>
    </dgm:pt>
    <dgm:pt modelId="{E2461CDA-45F9-43A1-A0BD-D691CD48EBBA}" type="parTrans" cxnId="{A744D3FE-3781-4A38-B871-5E0A6AC46871}">
      <dgm:prSet/>
      <dgm:spPr/>
      <dgm:t>
        <a:bodyPr/>
        <a:lstStyle/>
        <a:p>
          <a:endParaRPr lang="hr-HR"/>
        </a:p>
      </dgm:t>
    </dgm:pt>
    <dgm:pt modelId="{FE561012-1949-4BC5-B87C-211618805744}" type="sibTrans" cxnId="{A744D3FE-3781-4A38-B871-5E0A6AC46871}">
      <dgm:prSet/>
      <dgm:spPr/>
      <dgm:t>
        <a:bodyPr/>
        <a:lstStyle/>
        <a:p>
          <a:endParaRPr lang="hr-HR"/>
        </a:p>
      </dgm:t>
    </dgm:pt>
    <dgm:pt modelId="{A7423653-65F4-42C6-805E-B20B6226C68C}">
      <dgm:prSet/>
      <dgm:spPr/>
      <dgm:t>
        <a:bodyPr/>
        <a:lstStyle/>
        <a:p>
          <a:r>
            <a:rPr lang="hr-HR" dirty="0"/>
            <a:t>novo zapošljavanje</a:t>
          </a:r>
        </a:p>
      </dgm:t>
    </dgm:pt>
    <dgm:pt modelId="{7A586769-F7F2-43DC-8B32-AF331E0CD355}" type="parTrans" cxnId="{3F277ED6-AF9E-4756-B0E0-906886384CE4}">
      <dgm:prSet/>
      <dgm:spPr/>
      <dgm:t>
        <a:bodyPr/>
        <a:lstStyle/>
        <a:p>
          <a:endParaRPr lang="hr-HR"/>
        </a:p>
      </dgm:t>
    </dgm:pt>
    <dgm:pt modelId="{D8EC608D-8F77-4FDF-9DE2-F780E56321D2}" type="sibTrans" cxnId="{3F277ED6-AF9E-4756-B0E0-906886384CE4}">
      <dgm:prSet/>
      <dgm:spPr/>
      <dgm:t>
        <a:bodyPr/>
        <a:lstStyle/>
        <a:p>
          <a:endParaRPr lang="hr-HR"/>
        </a:p>
      </dgm:t>
    </dgm:pt>
    <dgm:pt modelId="{F5794F72-C346-4109-B458-FE150C524D65}">
      <dgm:prSet/>
      <dgm:spPr/>
      <dgm:t>
        <a:bodyPr/>
        <a:lstStyle/>
        <a:p>
          <a:r>
            <a:rPr lang="hr-HR" dirty="0"/>
            <a:t>zakup poslovnog prostora</a:t>
          </a:r>
        </a:p>
      </dgm:t>
    </dgm:pt>
    <dgm:pt modelId="{E4D1401C-58E0-4E09-AD69-B711E78EF0DC}" type="parTrans" cxnId="{6FBC5676-34E5-48D1-8AAF-4D4004E99ED7}">
      <dgm:prSet/>
      <dgm:spPr/>
      <dgm:t>
        <a:bodyPr/>
        <a:lstStyle/>
        <a:p>
          <a:endParaRPr lang="hr-HR"/>
        </a:p>
      </dgm:t>
    </dgm:pt>
    <dgm:pt modelId="{A766CE4B-2285-4F5D-9E94-186BFF8DED02}" type="sibTrans" cxnId="{6FBC5676-34E5-48D1-8AAF-4D4004E99ED7}">
      <dgm:prSet/>
      <dgm:spPr/>
      <dgm:t>
        <a:bodyPr/>
        <a:lstStyle/>
        <a:p>
          <a:endParaRPr lang="hr-HR"/>
        </a:p>
      </dgm:t>
    </dgm:pt>
    <dgm:pt modelId="{11161ABF-0F86-4D2B-81E0-A06BA69EF0D5}">
      <dgm:prSet/>
      <dgm:spPr/>
      <dgm:t>
        <a:bodyPr/>
        <a:lstStyle/>
        <a:p>
          <a:r>
            <a:rPr lang="hr-HR" dirty="0"/>
            <a:t>režijski troškovi</a:t>
          </a:r>
        </a:p>
      </dgm:t>
    </dgm:pt>
    <dgm:pt modelId="{F655592E-791C-4443-B429-9149A38AF619}" type="parTrans" cxnId="{9346204A-0B21-49EA-B518-E290019B86BB}">
      <dgm:prSet/>
      <dgm:spPr/>
      <dgm:t>
        <a:bodyPr/>
        <a:lstStyle/>
        <a:p>
          <a:endParaRPr lang="hr-HR"/>
        </a:p>
      </dgm:t>
    </dgm:pt>
    <dgm:pt modelId="{4913A971-9C45-46D5-8AF9-D9880FBC6D42}" type="sibTrans" cxnId="{9346204A-0B21-49EA-B518-E290019B86BB}">
      <dgm:prSet/>
      <dgm:spPr/>
      <dgm:t>
        <a:bodyPr/>
        <a:lstStyle/>
        <a:p>
          <a:endParaRPr lang="hr-HR"/>
        </a:p>
      </dgm:t>
    </dgm:pt>
    <dgm:pt modelId="{7591A775-6E3D-4D15-80A7-F86C17F3BAD0}">
      <dgm:prSet/>
      <dgm:spPr/>
      <dgm:t>
        <a:bodyPr/>
        <a:lstStyle/>
        <a:p>
          <a:r>
            <a:rPr lang="hr-HR" dirty="0"/>
            <a:t>opći troškovi</a:t>
          </a:r>
        </a:p>
      </dgm:t>
    </dgm:pt>
    <dgm:pt modelId="{4529EEAC-CC97-4368-A06C-B360B11FF17D}" type="parTrans" cxnId="{272A2A03-7260-4C55-AFF2-DF155C86C755}">
      <dgm:prSet/>
      <dgm:spPr/>
      <dgm:t>
        <a:bodyPr/>
        <a:lstStyle/>
        <a:p>
          <a:endParaRPr lang="hr-HR"/>
        </a:p>
      </dgm:t>
    </dgm:pt>
    <dgm:pt modelId="{5FB2960E-AF1F-4550-BCDF-62A6290F60E1}" type="sibTrans" cxnId="{272A2A03-7260-4C55-AFF2-DF155C86C755}">
      <dgm:prSet/>
      <dgm:spPr/>
      <dgm:t>
        <a:bodyPr/>
        <a:lstStyle/>
        <a:p>
          <a:endParaRPr lang="hr-HR"/>
        </a:p>
      </dgm:t>
    </dgm:pt>
    <dgm:pt modelId="{E506253D-B531-4B6F-AB17-0FD677EDD8D6}">
      <dgm:prSet/>
      <dgm:spPr/>
      <dgm:t>
        <a:bodyPr/>
        <a:lstStyle/>
        <a:p>
          <a:r>
            <a:rPr lang="hr-HR" dirty="0"/>
            <a:t>priprema proizvodnje </a:t>
          </a:r>
        </a:p>
      </dgm:t>
    </dgm:pt>
    <dgm:pt modelId="{AA88668D-6BBC-49D7-8418-0C9FD9680E15}" type="sibTrans" cxnId="{530E11B1-08C0-4237-A44E-B634A9442482}">
      <dgm:prSet/>
      <dgm:spPr/>
      <dgm:t>
        <a:bodyPr/>
        <a:lstStyle/>
        <a:p>
          <a:endParaRPr lang="hr-HR"/>
        </a:p>
      </dgm:t>
    </dgm:pt>
    <dgm:pt modelId="{538214C7-667B-4C4D-B592-02F9E166FCB7}" type="parTrans" cxnId="{530E11B1-08C0-4237-A44E-B634A9442482}">
      <dgm:prSet/>
      <dgm:spPr/>
      <dgm:t>
        <a:bodyPr/>
        <a:lstStyle/>
        <a:p>
          <a:endParaRPr lang="hr-HR"/>
        </a:p>
      </dgm:t>
    </dgm:pt>
    <dgm:pt modelId="{7A55D85A-EA0E-447E-955B-C18E817F7CEC}" type="pres">
      <dgm:prSet presAssocID="{996C3E58-0487-4161-AF8E-96F44D20909D}" presName="Name0" presStyleCnt="0">
        <dgm:presLayoutVars>
          <dgm:dir/>
          <dgm:animLvl val="lvl"/>
          <dgm:resizeHandles val="exact"/>
        </dgm:presLayoutVars>
      </dgm:prSet>
      <dgm:spPr/>
    </dgm:pt>
    <dgm:pt modelId="{121094D9-C816-45F6-AD46-A3CF8483A892}" type="pres">
      <dgm:prSet presAssocID="{4DC33B49-E3B2-4139-8735-4031B2B6124F}" presName="composite" presStyleCnt="0"/>
      <dgm:spPr/>
    </dgm:pt>
    <dgm:pt modelId="{1E6C58E8-FB2D-467C-A5A8-7CF0D5412B4B}" type="pres">
      <dgm:prSet presAssocID="{4DC33B49-E3B2-4139-8735-4031B2B6124F}" presName="parTx" presStyleLbl="alignNode1" presStyleIdx="0" presStyleCnt="2">
        <dgm:presLayoutVars>
          <dgm:chMax val="0"/>
          <dgm:chPref val="0"/>
          <dgm:bulletEnabled val="1"/>
        </dgm:presLayoutVars>
      </dgm:prSet>
      <dgm:spPr/>
    </dgm:pt>
    <dgm:pt modelId="{377B5749-4275-41D0-AF63-2B997BA46688}" type="pres">
      <dgm:prSet presAssocID="{4DC33B49-E3B2-4139-8735-4031B2B6124F}" presName="desTx" presStyleLbl="alignAccFollowNode1" presStyleIdx="0" presStyleCnt="2">
        <dgm:presLayoutVars>
          <dgm:bulletEnabled val="1"/>
        </dgm:presLayoutVars>
      </dgm:prSet>
      <dgm:spPr/>
    </dgm:pt>
    <dgm:pt modelId="{063B9F4A-2193-4508-8359-E371910CCDF2}" type="pres">
      <dgm:prSet presAssocID="{2461F60F-EC82-4852-B3E5-ED70645189B2}" presName="space" presStyleCnt="0"/>
      <dgm:spPr/>
    </dgm:pt>
    <dgm:pt modelId="{BD2CE47C-4959-440E-8305-A39539B1E36A}" type="pres">
      <dgm:prSet presAssocID="{F301765B-47A9-4AE4-AF1D-61CEE7DD3A7E}" presName="composite" presStyleCnt="0"/>
      <dgm:spPr/>
    </dgm:pt>
    <dgm:pt modelId="{17EC9B21-F9A7-468F-B1BC-1184106C6A49}" type="pres">
      <dgm:prSet presAssocID="{F301765B-47A9-4AE4-AF1D-61CEE7DD3A7E}" presName="parTx" presStyleLbl="alignNode1" presStyleIdx="1" presStyleCnt="2">
        <dgm:presLayoutVars>
          <dgm:chMax val="0"/>
          <dgm:chPref val="0"/>
          <dgm:bulletEnabled val="1"/>
        </dgm:presLayoutVars>
      </dgm:prSet>
      <dgm:spPr/>
    </dgm:pt>
    <dgm:pt modelId="{B29A777D-4E0C-4E05-9F3E-D16277DB691D}" type="pres">
      <dgm:prSet presAssocID="{F301765B-47A9-4AE4-AF1D-61CEE7DD3A7E}" presName="desTx" presStyleLbl="alignAccFollowNode1" presStyleIdx="1" presStyleCnt="2">
        <dgm:presLayoutVars>
          <dgm:bulletEnabled val="1"/>
        </dgm:presLayoutVars>
      </dgm:prSet>
      <dgm:spPr/>
    </dgm:pt>
  </dgm:ptLst>
  <dgm:cxnLst>
    <dgm:cxn modelId="{272A2A03-7260-4C55-AFF2-DF155C86C755}" srcId="{F301765B-47A9-4AE4-AF1D-61CEE7DD3A7E}" destId="{7591A775-6E3D-4D15-80A7-F86C17F3BAD0}" srcOrd="8" destOrd="0" parTransId="{4529EEAC-CC97-4368-A06C-B360B11FF17D}" sibTransId="{5FB2960E-AF1F-4550-BCDF-62A6290F60E1}"/>
    <dgm:cxn modelId="{BE084A18-65D5-40A9-A38F-1D4E8F906A01}" type="presOf" srcId="{E506253D-B531-4B6F-AB17-0FD677EDD8D6}" destId="{B29A777D-4E0C-4E05-9F3E-D16277DB691D}" srcOrd="0" destOrd="1" presId="urn:microsoft.com/office/officeart/2005/8/layout/hList1"/>
    <dgm:cxn modelId="{5C87E419-E931-49B2-8588-354445CF8F34}" type="presOf" srcId="{11161ABF-0F86-4D2B-81E0-A06BA69EF0D5}" destId="{B29A777D-4E0C-4E05-9F3E-D16277DB691D}" srcOrd="0" destOrd="7" presId="urn:microsoft.com/office/officeart/2005/8/layout/hList1"/>
    <dgm:cxn modelId="{7AA1F923-0CE6-488A-B813-3C35F965C59B}" type="presOf" srcId="{7591A775-6E3D-4D15-80A7-F86C17F3BAD0}" destId="{B29A777D-4E0C-4E05-9F3E-D16277DB691D}" srcOrd="0" destOrd="8" presId="urn:microsoft.com/office/officeart/2005/8/layout/hList1"/>
    <dgm:cxn modelId="{929E7A3E-A018-4045-A4C5-3720AA8D3E27}" type="presOf" srcId="{BAFE2C00-75D4-4D45-A2B2-22C4C3B8DF0F}" destId="{B29A777D-4E0C-4E05-9F3E-D16277DB691D}" srcOrd="0" destOrd="0" presId="urn:microsoft.com/office/officeart/2005/8/layout/hList1"/>
    <dgm:cxn modelId="{AFC6765B-C179-405E-BACA-72BE6210895C}" srcId="{F301765B-47A9-4AE4-AF1D-61CEE7DD3A7E}" destId="{E174557C-826C-4364-9BDA-839A4E144397}" srcOrd="3" destOrd="0" parTransId="{DBCB74D2-FB06-47D4-A423-D64765B5C542}" sibTransId="{2D5D57C6-8C38-4EE0-9342-1817382CFE2F}"/>
    <dgm:cxn modelId="{9346204A-0B21-49EA-B518-E290019B86BB}" srcId="{F301765B-47A9-4AE4-AF1D-61CEE7DD3A7E}" destId="{11161ABF-0F86-4D2B-81E0-A06BA69EF0D5}" srcOrd="7" destOrd="0" parTransId="{F655592E-791C-4443-B429-9149A38AF619}" sibTransId="{4913A971-9C45-46D5-8AF9-D9880FBC6D42}"/>
    <dgm:cxn modelId="{82488A75-B64F-4096-A719-215CFC4641A7}" type="presOf" srcId="{A7423653-65F4-42C6-805E-B20B6226C68C}" destId="{B29A777D-4E0C-4E05-9F3E-D16277DB691D}" srcOrd="0" destOrd="5" presId="urn:microsoft.com/office/officeart/2005/8/layout/hList1"/>
    <dgm:cxn modelId="{6FBC5676-34E5-48D1-8AAF-4D4004E99ED7}" srcId="{F301765B-47A9-4AE4-AF1D-61CEE7DD3A7E}" destId="{F5794F72-C346-4109-B458-FE150C524D65}" srcOrd="6" destOrd="0" parTransId="{E4D1401C-58E0-4E09-AD69-B711E78EF0DC}" sibTransId="{A766CE4B-2285-4F5D-9E94-186BFF8DED02}"/>
    <dgm:cxn modelId="{98BB4184-971C-4AA9-943D-B744907F3513}" srcId="{F301765B-47A9-4AE4-AF1D-61CEE7DD3A7E}" destId="{E76A8E35-D30B-4159-9289-A6FD7F05F887}" srcOrd="2" destOrd="0" parTransId="{AFCBAD33-6976-4806-9BB7-B69880E82334}" sibTransId="{B86EC3A8-DEF3-4853-9999-75CA536EACD4}"/>
    <dgm:cxn modelId="{1F7A8E8A-64ED-4BFE-8B08-0A25D599D001}" type="presOf" srcId="{E76A8E35-D30B-4159-9289-A6FD7F05F887}" destId="{B29A777D-4E0C-4E05-9F3E-D16277DB691D}" srcOrd="0" destOrd="2" presId="urn:microsoft.com/office/officeart/2005/8/layout/hList1"/>
    <dgm:cxn modelId="{64F9A48D-57CE-44AB-AE55-64B2FC54D814}" type="presOf" srcId="{DA17BC78-695C-45EC-8506-2067FD74E69E}" destId="{377B5749-4275-41D0-AF63-2B997BA46688}" srcOrd="0" destOrd="1" presId="urn:microsoft.com/office/officeart/2005/8/layout/hList1"/>
    <dgm:cxn modelId="{9530B88D-9E19-4BCA-A1E8-7451176C0E2D}" srcId="{996C3E58-0487-4161-AF8E-96F44D20909D}" destId="{4DC33B49-E3B2-4139-8735-4031B2B6124F}" srcOrd="0" destOrd="0" parTransId="{59902319-BF08-4B1D-BAC7-CE3F61CFE2F2}" sibTransId="{2461F60F-EC82-4852-B3E5-ED70645189B2}"/>
    <dgm:cxn modelId="{89212094-7CBE-4405-8C52-86F2A42C3BB3}" type="presOf" srcId="{2C9F7616-E5A2-415C-992F-42CFFA4F8519}" destId="{377B5749-4275-41D0-AF63-2B997BA46688}" srcOrd="0" destOrd="0" presId="urn:microsoft.com/office/officeart/2005/8/layout/hList1"/>
    <dgm:cxn modelId="{73A41C96-1AFF-45E0-970F-28251FA64C96}" type="presOf" srcId="{F301765B-47A9-4AE4-AF1D-61CEE7DD3A7E}" destId="{17EC9B21-F9A7-468F-B1BC-1184106C6A49}" srcOrd="0" destOrd="0" presId="urn:microsoft.com/office/officeart/2005/8/layout/hList1"/>
    <dgm:cxn modelId="{2BFD77A1-9449-4BBF-BA02-3D0A51054F62}" type="presOf" srcId="{F5794F72-C346-4109-B458-FE150C524D65}" destId="{B29A777D-4E0C-4E05-9F3E-D16277DB691D}" srcOrd="0" destOrd="6" presId="urn:microsoft.com/office/officeart/2005/8/layout/hList1"/>
    <dgm:cxn modelId="{530E11B1-08C0-4237-A44E-B634A9442482}" srcId="{F301765B-47A9-4AE4-AF1D-61CEE7DD3A7E}" destId="{E506253D-B531-4B6F-AB17-0FD677EDD8D6}" srcOrd="1" destOrd="0" parTransId="{538214C7-667B-4C4D-B592-02F9E166FCB7}" sibTransId="{AA88668D-6BBC-49D7-8418-0C9FD9680E15}"/>
    <dgm:cxn modelId="{5A0DF4B8-51DB-466A-8A3D-F294B92CB4C2}" srcId="{F301765B-47A9-4AE4-AF1D-61CEE7DD3A7E}" destId="{BAFE2C00-75D4-4D45-A2B2-22C4C3B8DF0F}" srcOrd="0" destOrd="0" parTransId="{654AE8D1-BB8C-4091-9A29-95529EC935D6}" sibTransId="{0A91688F-2986-4F30-9909-944DA720FAAE}"/>
    <dgm:cxn modelId="{4D8307C6-3351-497B-92EC-8D9858F499E6}" type="presOf" srcId="{B8D71961-E974-4377-881E-CC280E953090}" destId="{B29A777D-4E0C-4E05-9F3E-D16277DB691D}" srcOrd="0" destOrd="4" presId="urn:microsoft.com/office/officeart/2005/8/layout/hList1"/>
    <dgm:cxn modelId="{AC917CC6-8FDF-4F54-B22C-0E7F3F4BD704}" srcId="{996C3E58-0487-4161-AF8E-96F44D20909D}" destId="{F301765B-47A9-4AE4-AF1D-61CEE7DD3A7E}" srcOrd="1" destOrd="0" parTransId="{2E46C13E-E61F-4183-9263-E22902300B97}" sibTransId="{42032C87-D57B-4A09-8853-5875C142FE82}"/>
    <dgm:cxn modelId="{627EC3C8-7A59-4309-9F0A-2518D5489665}" type="presOf" srcId="{4DC33B49-E3B2-4139-8735-4031B2B6124F}" destId="{1E6C58E8-FB2D-467C-A5A8-7CF0D5412B4B}" srcOrd="0" destOrd="0" presId="urn:microsoft.com/office/officeart/2005/8/layout/hList1"/>
    <dgm:cxn modelId="{746EDFC9-F312-41B7-A7CE-24448C06A308}" srcId="{4DC33B49-E3B2-4139-8735-4031B2B6124F}" destId="{DA17BC78-695C-45EC-8506-2067FD74E69E}" srcOrd="1" destOrd="0" parTransId="{4AB951BF-9EA3-429C-BA7E-1A6C3D250A91}" sibTransId="{0B5055C2-322B-4CFB-A7A8-754035E955ED}"/>
    <dgm:cxn modelId="{3F277ED6-AF9E-4756-B0E0-906886384CE4}" srcId="{F301765B-47A9-4AE4-AF1D-61CEE7DD3A7E}" destId="{A7423653-65F4-42C6-805E-B20B6226C68C}" srcOrd="5" destOrd="0" parTransId="{7A586769-F7F2-43DC-8B32-AF331E0CD355}" sibTransId="{D8EC608D-8F77-4FDF-9DE2-F780E56321D2}"/>
    <dgm:cxn modelId="{A0DBCBE2-6D29-467D-8FC4-6B963B1A821C}" type="presOf" srcId="{E174557C-826C-4364-9BDA-839A4E144397}" destId="{B29A777D-4E0C-4E05-9F3E-D16277DB691D}" srcOrd="0" destOrd="3" presId="urn:microsoft.com/office/officeart/2005/8/layout/hList1"/>
    <dgm:cxn modelId="{CF9546EE-8F81-417D-8186-77677388DE44}" type="presOf" srcId="{996C3E58-0487-4161-AF8E-96F44D20909D}" destId="{7A55D85A-EA0E-447E-955B-C18E817F7CEC}" srcOrd="0" destOrd="0" presId="urn:microsoft.com/office/officeart/2005/8/layout/hList1"/>
    <dgm:cxn modelId="{8B375AFA-2888-4D01-9B96-64CC688222A0}" srcId="{4DC33B49-E3B2-4139-8735-4031B2B6124F}" destId="{2C9F7616-E5A2-415C-992F-42CFFA4F8519}" srcOrd="0" destOrd="0" parTransId="{706DE866-A313-4CB3-886A-7BB7D8EE0DCA}" sibTransId="{BA414725-7A1F-4A5D-8728-57AAEF0E7576}"/>
    <dgm:cxn modelId="{A744D3FE-3781-4A38-B871-5E0A6AC46871}" srcId="{F301765B-47A9-4AE4-AF1D-61CEE7DD3A7E}" destId="{B8D71961-E974-4377-881E-CC280E953090}" srcOrd="4" destOrd="0" parTransId="{E2461CDA-45F9-43A1-A0BD-D691CD48EBBA}" sibTransId="{FE561012-1949-4BC5-B87C-211618805744}"/>
    <dgm:cxn modelId="{814CECEE-B6CC-4E41-9207-1F65029BD139}" type="presParOf" srcId="{7A55D85A-EA0E-447E-955B-C18E817F7CEC}" destId="{121094D9-C816-45F6-AD46-A3CF8483A892}" srcOrd="0" destOrd="0" presId="urn:microsoft.com/office/officeart/2005/8/layout/hList1"/>
    <dgm:cxn modelId="{AD14C7AF-E6A9-4B02-8273-F53DFB23CFBF}" type="presParOf" srcId="{121094D9-C816-45F6-AD46-A3CF8483A892}" destId="{1E6C58E8-FB2D-467C-A5A8-7CF0D5412B4B}" srcOrd="0" destOrd="0" presId="urn:microsoft.com/office/officeart/2005/8/layout/hList1"/>
    <dgm:cxn modelId="{937185C4-1CF4-4091-B35A-656AE251E0A1}" type="presParOf" srcId="{121094D9-C816-45F6-AD46-A3CF8483A892}" destId="{377B5749-4275-41D0-AF63-2B997BA46688}" srcOrd="1" destOrd="0" presId="urn:microsoft.com/office/officeart/2005/8/layout/hList1"/>
    <dgm:cxn modelId="{FE0DFCDB-956E-42F5-B536-32395EAC6703}" type="presParOf" srcId="{7A55D85A-EA0E-447E-955B-C18E817F7CEC}" destId="{063B9F4A-2193-4508-8359-E371910CCDF2}" srcOrd="1" destOrd="0" presId="urn:microsoft.com/office/officeart/2005/8/layout/hList1"/>
    <dgm:cxn modelId="{D445D302-BB00-48AF-A997-A3FF09CA4909}" type="presParOf" srcId="{7A55D85A-EA0E-447E-955B-C18E817F7CEC}" destId="{BD2CE47C-4959-440E-8305-A39539B1E36A}" srcOrd="2" destOrd="0" presId="urn:microsoft.com/office/officeart/2005/8/layout/hList1"/>
    <dgm:cxn modelId="{23DB1B8B-70DF-48BE-9FD1-25CE3A0E2594}" type="presParOf" srcId="{BD2CE47C-4959-440E-8305-A39539B1E36A}" destId="{17EC9B21-F9A7-468F-B1BC-1184106C6A49}" srcOrd="0" destOrd="0" presId="urn:microsoft.com/office/officeart/2005/8/layout/hList1"/>
    <dgm:cxn modelId="{51476BC1-4B51-4910-89A7-FF7E97FEF715}" type="presParOf" srcId="{BD2CE47C-4959-440E-8305-A39539B1E36A}" destId="{B29A777D-4E0C-4E05-9F3E-D16277DB691D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7E10EDB-EFDE-433F-A64C-549CFCC55ED6}">
      <dsp:nvSpPr>
        <dsp:cNvPr id="0" name=""/>
        <dsp:cNvSpPr/>
      </dsp:nvSpPr>
      <dsp:spPr>
        <a:xfrm>
          <a:off x="1313656" y="539"/>
          <a:ext cx="2444749" cy="122237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43180" rIns="64770" bIns="43180" numCol="1" spcCol="1270" anchor="ctr" anchorCtr="0">
          <a:noAutofit/>
        </a:bodyPr>
        <a:lstStyle/>
        <a:p>
          <a:pPr marL="0" lvl="0" indent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3400" kern="1200" dirty="0"/>
            <a:t>INVESTICIJE</a:t>
          </a:r>
        </a:p>
      </dsp:txBody>
      <dsp:txXfrm>
        <a:off x="1349458" y="36341"/>
        <a:ext cx="2373145" cy="1150770"/>
      </dsp:txXfrm>
    </dsp:sp>
    <dsp:sp modelId="{24CE10AC-C55E-4120-8F73-CDE5A21B2209}">
      <dsp:nvSpPr>
        <dsp:cNvPr id="0" name=""/>
        <dsp:cNvSpPr/>
      </dsp:nvSpPr>
      <dsp:spPr>
        <a:xfrm>
          <a:off x="1558131" y="1222914"/>
          <a:ext cx="244475" cy="91678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16781"/>
              </a:lnTo>
              <a:lnTo>
                <a:pt x="244475" y="916781"/>
              </a:lnTo>
            </a:path>
          </a:pathLst>
        </a:custGeom>
        <a:noFill/>
        <a:ln w="22225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E852C74-8DFB-4ABD-9E9F-036BF4CE442E}">
      <dsp:nvSpPr>
        <dsp:cNvPr id="0" name=""/>
        <dsp:cNvSpPr/>
      </dsp:nvSpPr>
      <dsp:spPr>
        <a:xfrm>
          <a:off x="1802606" y="1528508"/>
          <a:ext cx="1955800" cy="122237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9055" tIns="39370" rIns="59055" bIns="39370" numCol="1" spcCol="1270" anchor="ctr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3100" kern="1200" dirty="0"/>
            <a:t>ESIF mikro zajam</a:t>
          </a:r>
        </a:p>
      </dsp:txBody>
      <dsp:txXfrm>
        <a:off x="1838408" y="1564310"/>
        <a:ext cx="1884196" cy="1150770"/>
      </dsp:txXfrm>
    </dsp:sp>
    <dsp:sp modelId="{06DC3165-946C-49E3-AD35-636071DCF37C}">
      <dsp:nvSpPr>
        <dsp:cNvPr id="0" name=""/>
        <dsp:cNvSpPr/>
      </dsp:nvSpPr>
      <dsp:spPr>
        <a:xfrm>
          <a:off x="1558131" y="1222914"/>
          <a:ext cx="244475" cy="244474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444749"/>
              </a:lnTo>
              <a:lnTo>
                <a:pt x="244475" y="2444749"/>
              </a:lnTo>
            </a:path>
          </a:pathLst>
        </a:custGeom>
        <a:noFill/>
        <a:ln w="22225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8BF1783-B8CF-4C13-A957-71D194DDDF4B}">
      <dsp:nvSpPr>
        <dsp:cNvPr id="0" name=""/>
        <dsp:cNvSpPr/>
      </dsp:nvSpPr>
      <dsp:spPr>
        <a:xfrm>
          <a:off x="1802606" y="3056477"/>
          <a:ext cx="1955800" cy="122237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9055" tIns="39370" rIns="59055" bIns="39370" numCol="1" spcCol="1270" anchor="ctr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3100" kern="1200" dirty="0"/>
            <a:t>ESIF mali zajam</a:t>
          </a:r>
        </a:p>
      </dsp:txBody>
      <dsp:txXfrm>
        <a:off x="1838408" y="3092279"/>
        <a:ext cx="1884196" cy="1150770"/>
      </dsp:txXfrm>
    </dsp:sp>
    <dsp:sp modelId="{D8AACF39-C522-4DF2-B64C-12093FB81AA4}">
      <dsp:nvSpPr>
        <dsp:cNvPr id="0" name=""/>
        <dsp:cNvSpPr/>
      </dsp:nvSpPr>
      <dsp:spPr>
        <a:xfrm>
          <a:off x="4369593" y="539"/>
          <a:ext cx="2444749" cy="122237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43180" rIns="64770" bIns="43180" numCol="1" spcCol="1270" anchor="ctr" anchorCtr="0">
          <a:noAutofit/>
        </a:bodyPr>
        <a:lstStyle/>
        <a:p>
          <a:pPr marL="0" lvl="0" indent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3400" kern="1200" dirty="0"/>
            <a:t>OBRTNA SREDSTVA</a:t>
          </a:r>
        </a:p>
      </dsp:txBody>
      <dsp:txXfrm>
        <a:off x="4405395" y="36341"/>
        <a:ext cx="2373145" cy="1150770"/>
      </dsp:txXfrm>
    </dsp:sp>
    <dsp:sp modelId="{8C6C6F6A-C7B3-4D9E-9A2F-5214152BEB8A}">
      <dsp:nvSpPr>
        <dsp:cNvPr id="0" name=""/>
        <dsp:cNvSpPr/>
      </dsp:nvSpPr>
      <dsp:spPr>
        <a:xfrm>
          <a:off x="4614068" y="1222914"/>
          <a:ext cx="244475" cy="91678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16781"/>
              </a:lnTo>
              <a:lnTo>
                <a:pt x="244475" y="916781"/>
              </a:lnTo>
            </a:path>
          </a:pathLst>
        </a:custGeom>
        <a:noFill/>
        <a:ln w="22225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D65ACBA-D53C-41AC-9044-64395B5BB0DF}">
      <dsp:nvSpPr>
        <dsp:cNvPr id="0" name=""/>
        <dsp:cNvSpPr/>
      </dsp:nvSpPr>
      <dsp:spPr>
        <a:xfrm>
          <a:off x="4858543" y="1528508"/>
          <a:ext cx="1955800" cy="122237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9055" tIns="39370" rIns="59055" bIns="39370" numCol="1" spcCol="1270" anchor="ctr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3100" kern="1200"/>
            <a:t>ESIF mikro zajam</a:t>
          </a:r>
          <a:endParaRPr lang="hr-HR" sz="3100" kern="1200" dirty="0"/>
        </a:p>
      </dsp:txBody>
      <dsp:txXfrm>
        <a:off x="4894345" y="1564310"/>
        <a:ext cx="1884196" cy="115077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E6C58E8-FB2D-467C-A5A8-7CF0D5412B4B}">
      <dsp:nvSpPr>
        <dsp:cNvPr id="0" name=""/>
        <dsp:cNvSpPr/>
      </dsp:nvSpPr>
      <dsp:spPr>
        <a:xfrm>
          <a:off x="53" y="72096"/>
          <a:ext cx="5154131" cy="6336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464" tIns="89408" rIns="156464" bIns="89408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200" kern="1200" dirty="0"/>
            <a:t>KORISNICI</a:t>
          </a:r>
        </a:p>
      </dsp:txBody>
      <dsp:txXfrm>
        <a:off x="53" y="72096"/>
        <a:ext cx="5154131" cy="633600"/>
      </dsp:txXfrm>
    </dsp:sp>
    <dsp:sp modelId="{377B5749-4275-41D0-AF63-2B997BA46688}">
      <dsp:nvSpPr>
        <dsp:cNvPr id="0" name=""/>
        <dsp:cNvSpPr/>
      </dsp:nvSpPr>
      <dsp:spPr>
        <a:xfrm>
          <a:off x="53" y="705696"/>
          <a:ext cx="5154131" cy="3368629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7348" tIns="117348" rIns="156464" bIns="176022" numCol="1" spcCol="1270" anchor="t" anchorCtr="0">
          <a:noAutofit/>
        </a:bodyPr>
        <a:lstStyle/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hr-HR" sz="2200" b="0" i="0" kern="1200" dirty="0"/>
            <a:t>Mikro gospodarski subjekti</a:t>
          </a:r>
          <a:endParaRPr lang="hr-HR" sz="2200" kern="1200" dirty="0"/>
        </a:p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hr-HR" sz="2200" b="0" i="0" kern="1200" dirty="0"/>
            <a:t>Mali gospodarski subjekti</a:t>
          </a:r>
        </a:p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hr-HR" sz="2200" b="0" i="0" kern="1200" dirty="0"/>
            <a:t>Srednji gospodarski subjekti(ESIF mali zajmovi)</a:t>
          </a:r>
        </a:p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hr-HR" sz="2200" b="0" i="0" kern="1200" dirty="0"/>
            <a:t>Fizičke osobe- u trenutku podnošenja zahtjeva za kredit nemaju registrirani vlastiti gospodarski subjekt- potrebno je registrirati gospodarski subjekt kod odobrenja</a:t>
          </a:r>
        </a:p>
      </dsp:txBody>
      <dsp:txXfrm>
        <a:off x="53" y="705696"/>
        <a:ext cx="5154131" cy="3368629"/>
      </dsp:txXfrm>
    </dsp:sp>
    <dsp:sp modelId="{17EC9B21-F9A7-468F-B1BC-1184106C6A49}">
      <dsp:nvSpPr>
        <dsp:cNvPr id="0" name=""/>
        <dsp:cNvSpPr/>
      </dsp:nvSpPr>
      <dsp:spPr>
        <a:xfrm>
          <a:off x="5875764" y="72096"/>
          <a:ext cx="5154131" cy="6336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464" tIns="89408" rIns="156464" bIns="89408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200" kern="1200" dirty="0"/>
            <a:t>NAMJENA</a:t>
          </a:r>
        </a:p>
      </dsp:txBody>
      <dsp:txXfrm>
        <a:off x="5875764" y="72096"/>
        <a:ext cx="5154131" cy="633600"/>
      </dsp:txXfrm>
    </dsp:sp>
    <dsp:sp modelId="{B29A777D-4E0C-4E05-9F3E-D16277DB691D}">
      <dsp:nvSpPr>
        <dsp:cNvPr id="0" name=""/>
        <dsp:cNvSpPr/>
      </dsp:nvSpPr>
      <dsp:spPr>
        <a:xfrm>
          <a:off x="5875764" y="705696"/>
          <a:ext cx="5154131" cy="3368629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7348" tIns="117348" rIns="156464" bIns="176022" numCol="1" spcCol="1270" anchor="t" anchorCtr="0">
          <a:noAutofit/>
        </a:bodyPr>
        <a:lstStyle/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hr-HR" sz="2200" b="1" i="0" kern="1200" dirty="0"/>
            <a:t>Osnovna sredstva </a:t>
          </a:r>
          <a:r>
            <a:rPr lang="hr-HR" sz="2200" b="0" i="0" kern="1200" dirty="0"/>
            <a:t>-                          - </a:t>
          </a:r>
          <a:r>
            <a:rPr lang="hr-HR" sz="2200" b="0" i="0" u="sng" kern="1200" dirty="0"/>
            <a:t>materijalna imovina </a:t>
          </a:r>
          <a:r>
            <a:rPr lang="hr-HR" sz="2200" b="0" i="0" kern="1200" dirty="0"/>
            <a:t>(osnivačka ulaganja, zemljište, građevinski objekti, oprema i uređaji)                     - </a:t>
          </a:r>
          <a:r>
            <a:rPr lang="hr-HR" sz="2200" b="0" i="0" u="sng" kern="1200" dirty="0"/>
            <a:t>nematerijalna imovina </a:t>
          </a:r>
          <a:r>
            <a:rPr lang="hr-HR" sz="2200" b="0" i="0" kern="1200" dirty="0"/>
            <a:t>(razvoj proizvoda ili usluga, patenti, licence, koncesije, autorska prava, franšize)</a:t>
          </a:r>
          <a:endParaRPr lang="hr-HR" sz="2200" kern="1200" dirty="0"/>
        </a:p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hr-HR" sz="2200" kern="1200" dirty="0"/>
        </a:p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l-PL" sz="2200" b="1" i="0" kern="1200" dirty="0"/>
            <a:t>Obrtna sredstva </a:t>
          </a:r>
          <a:r>
            <a:rPr lang="pl-PL" sz="2200" b="0" i="0" kern="1200" dirty="0"/>
            <a:t>- do 30% iznosa zajma</a:t>
          </a:r>
        </a:p>
      </dsp:txBody>
      <dsp:txXfrm>
        <a:off x="5875764" y="705696"/>
        <a:ext cx="5154131" cy="3368629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E6C58E8-FB2D-467C-A5A8-7CF0D5412B4B}">
      <dsp:nvSpPr>
        <dsp:cNvPr id="0" name=""/>
        <dsp:cNvSpPr/>
      </dsp:nvSpPr>
      <dsp:spPr>
        <a:xfrm>
          <a:off x="53" y="41369"/>
          <a:ext cx="5154131" cy="5760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81280" rIns="142240" bIns="8128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000" kern="1200" dirty="0"/>
            <a:t>KORISNICI</a:t>
          </a:r>
        </a:p>
      </dsp:txBody>
      <dsp:txXfrm>
        <a:off x="53" y="41369"/>
        <a:ext cx="5154131" cy="576000"/>
      </dsp:txXfrm>
    </dsp:sp>
    <dsp:sp modelId="{377B5749-4275-41D0-AF63-2B997BA46688}">
      <dsp:nvSpPr>
        <dsp:cNvPr id="0" name=""/>
        <dsp:cNvSpPr/>
      </dsp:nvSpPr>
      <dsp:spPr>
        <a:xfrm>
          <a:off x="53" y="617369"/>
          <a:ext cx="5154131" cy="301950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42240" bIns="16002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hr-HR" sz="2000" b="0" i="0" kern="1200" dirty="0"/>
            <a:t>Mikro gospodarski subjekti</a:t>
          </a:r>
          <a:endParaRPr lang="hr-HR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hr-HR" sz="2000" b="0" i="0" kern="1200" dirty="0"/>
            <a:t>Mali gospodarski subjekti</a:t>
          </a:r>
        </a:p>
      </dsp:txBody>
      <dsp:txXfrm>
        <a:off x="53" y="617369"/>
        <a:ext cx="5154131" cy="3019500"/>
      </dsp:txXfrm>
    </dsp:sp>
    <dsp:sp modelId="{17EC9B21-F9A7-468F-B1BC-1184106C6A49}">
      <dsp:nvSpPr>
        <dsp:cNvPr id="0" name=""/>
        <dsp:cNvSpPr/>
      </dsp:nvSpPr>
      <dsp:spPr>
        <a:xfrm>
          <a:off x="5875764" y="41369"/>
          <a:ext cx="5154131" cy="5760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81280" rIns="142240" bIns="8128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000" kern="1200" dirty="0"/>
            <a:t>NAMJENA</a:t>
          </a:r>
        </a:p>
      </dsp:txBody>
      <dsp:txXfrm>
        <a:off x="5875764" y="41369"/>
        <a:ext cx="5154131" cy="576000"/>
      </dsp:txXfrm>
    </dsp:sp>
    <dsp:sp modelId="{B29A777D-4E0C-4E05-9F3E-D16277DB691D}">
      <dsp:nvSpPr>
        <dsp:cNvPr id="0" name=""/>
        <dsp:cNvSpPr/>
      </dsp:nvSpPr>
      <dsp:spPr>
        <a:xfrm>
          <a:off x="5875764" y="617369"/>
          <a:ext cx="5154131" cy="301950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42240" bIns="16002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hr-HR" sz="2000" u="sng" kern="1200" dirty="0"/>
            <a:t>Financiranje troškova: 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hr-HR" sz="2000" kern="1200" dirty="0"/>
            <a:t>priprema proizvodnje 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hr-HR" sz="2000" kern="1200" dirty="0"/>
            <a:t>sirovina i materijal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hr-HR" sz="2000" kern="1200" dirty="0"/>
            <a:t>ostali proizvodni troškovi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hr-HR" sz="2000" kern="1200" dirty="0"/>
            <a:t>troškovi zaposlenih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hr-HR" sz="2000" kern="1200" dirty="0"/>
            <a:t>novo zapošljavanje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hr-HR" sz="2000" kern="1200" dirty="0"/>
            <a:t>zakup poslovnog prostora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hr-HR" sz="2000" kern="1200" dirty="0"/>
            <a:t>režijski troškovi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hr-HR" sz="2000" kern="1200" dirty="0"/>
            <a:t>opći troškovi</a:t>
          </a:r>
        </a:p>
      </dsp:txBody>
      <dsp:txXfrm>
        <a:off x="5875764" y="617369"/>
        <a:ext cx="5154131" cy="301950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1B24FB1-4895-4985-A6B3-1FD1A87AEF6C}" type="datetimeFigureOut">
              <a:rPr lang="sr-Latn-CS" smtClean="0"/>
              <a:t>25.1.2018.</a:t>
            </a:fld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4AD71CF-A3CA-4537-9AB0-C6ACEBBD0734}" type="slidenum">
              <a:rPr lang="hr-HR" smtClean="0"/>
              <a:t>‹#›</a:t>
            </a:fld>
            <a:endParaRPr lang="hr-H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6534" y="3085765"/>
            <a:ext cx="11262866" cy="33048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>
                <a:solidFill>
                  <a:schemeClr val="accent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05951" y="5956137"/>
            <a:ext cx="284480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1/25/2018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1"/>
            <a:ext cx="691721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1644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8839201" y="599725"/>
            <a:ext cx="2906817" cy="58169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1" y="675726"/>
            <a:ext cx="2004164" cy="518307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4923" y="675726"/>
            <a:ext cx="7896279" cy="5183073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93673" y="5956137"/>
            <a:ext cx="1328141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1/25/2018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74923" y="5951811"/>
            <a:ext cx="7896279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46615" y="5956137"/>
            <a:ext cx="1164195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367830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52508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3043910"/>
            <a:ext cx="11029615" cy="1497507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1/25/2018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422390" cy="363304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8417" y="2228003"/>
            <a:ext cx="5422392" cy="363304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1/25/2018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219" y="2250892"/>
            <a:ext cx="5087075" cy="536005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3735" y="2250892"/>
            <a:ext cx="5087073" cy="553373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709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1/25/2018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683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1/25/2018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1/25/2018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47817" y="5141973"/>
            <a:ext cx="11298200" cy="127470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5262296"/>
            <a:ext cx="4909445" cy="689514"/>
          </a:xfrm>
        </p:spPr>
        <p:txBody>
          <a:bodyPr anchor="ctr"/>
          <a:lstStyle>
            <a:lvl1pPr algn="l">
              <a:defRPr sz="2000" b="0"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7816" y="601200"/>
            <a:ext cx="11292840" cy="4204800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40823" y="5262296"/>
            <a:ext cx="5869987" cy="689515"/>
          </a:xfrm>
        </p:spPr>
        <p:txBody>
          <a:bodyPr anchor="ctr">
            <a:normAutofit/>
          </a:bodyPr>
          <a:lstStyle>
            <a:lvl1pPr marL="0" indent="0" algn="r">
              <a:buNone/>
              <a:defRPr sz="1100">
                <a:solidFill>
                  <a:schemeClr val="bg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1/25/2018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4693389"/>
            <a:ext cx="11029616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7817" y="599725"/>
            <a:ext cx="11290859" cy="3557252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7"/>
            <a:ext cx="11029617" cy="598671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1/25/2018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705124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336003"/>
            <a:ext cx="11029616" cy="35227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951" y="5956137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1/25/2018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5951811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accent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300" y="5956137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2800" b="0" kern="1200" cap="all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600" kern="1200">
          <a:solidFill>
            <a:schemeClr val="tx2"/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pc-vinodol.com/" TargetMode="External"/><Relationship Id="rId2" Type="http://schemas.openxmlformats.org/officeDocument/2006/relationships/hyperlink" Target="mailto:poduzetni.vinodol@gmail.com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3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1" y="1804416"/>
            <a:ext cx="10993549" cy="1146048"/>
          </a:xfrm>
        </p:spPr>
        <p:txBody>
          <a:bodyPr>
            <a:normAutofit/>
          </a:bodyPr>
          <a:lstStyle/>
          <a:p>
            <a:pPr algn="ctr"/>
            <a:r>
              <a:rPr lang="hr-HR" dirty="0"/>
              <a:t>HAMAG BICRO ESIF ZAJMOVI </a:t>
            </a:r>
          </a:p>
        </p:txBody>
      </p:sp>
      <p:sp>
        <p:nvSpPr>
          <p:cNvPr id="5" name="Rectangle 4"/>
          <p:cNvSpPr/>
          <p:nvPr/>
        </p:nvSpPr>
        <p:spPr>
          <a:xfrm>
            <a:off x="5599289" y="4065391"/>
            <a:ext cx="6096000" cy="830997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hr-HR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PODUZETNIČKI CENTAR „VINODOL” d.o.o </a:t>
            </a:r>
          </a:p>
          <a:p>
            <a:pPr algn="ctr"/>
            <a:r>
              <a:rPr lang="hr-HR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MARGARETA GOIĆ BERETIN univ.spec.oec.  </a:t>
            </a:r>
          </a:p>
          <a:p>
            <a:pPr algn="r"/>
            <a:r>
              <a:rPr lang="hr-HR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45770" y="686767"/>
            <a:ext cx="1197737" cy="1288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271" y="686766"/>
            <a:ext cx="1256419" cy="13127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146727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ESIF ZAJMOVI niSU namijenjenI za:</a:t>
            </a:r>
            <a:endParaRPr lang="hr-HR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887219" y="1938529"/>
            <a:ext cx="5087075" cy="341376"/>
          </a:xfrm>
        </p:spPr>
        <p:txBody>
          <a:bodyPr/>
          <a:lstStyle/>
          <a:p>
            <a:r>
              <a:rPr lang="hr-HR" dirty="0"/>
              <a:t>AKTIVNOSTI: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sz="half" idx="2"/>
          </p:nvPr>
        </p:nvSpPr>
        <p:spPr>
          <a:xfrm>
            <a:off x="581194" y="2243328"/>
            <a:ext cx="5393100" cy="4328160"/>
          </a:xfrm>
        </p:spPr>
        <p:txBody>
          <a:bodyPr>
            <a:noAutofit/>
          </a:bodyPr>
          <a:lstStyle/>
          <a:p>
            <a:r>
              <a:rPr lang="hr-HR" sz="1200" dirty="0"/>
              <a:t>financiranje PDV-a</a:t>
            </a:r>
          </a:p>
          <a:p>
            <a:r>
              <a:rPr lang="hr-HR" sz="1200" dirty="0"/>
              <a:t>refinanciranje postojećih obveza</a:t>
            </a:r>
          </a:p>
          <a:p>
            <a:r>
              <a:rPr lang="hr-HR" sz="1200" dirty="0"/>
              <a:t>podmirenje obveza prema državi</a:t>
            </a:r>
          </a:p>
          <a:p>
            <a:r>
              <a:rPr lang="hr-HR" sz="1200" dirty="0"/>
              <a:t>podmirenje obveza prema financijskim institucijama</a:t>
            </a:r>
          </a:p>
          <a:p>
            <a:r>
              <a:rPr lang="hr-HR" sz="1200" dirty="0"/>
              <a:t>podmirenje obveza nastalih prije zaprimanja zahtjeva za zajam u HAMAG-BICRO</a:t>
            </a:r>
          </a:p>
          <a:p>
            <a:r>
              <a:rPr lang="hr-HR" sz="1200" dirty="0"/>
              <a:t>pribavljanje vrijednosnih papira</a:t>
            </a:r>
          </a:p>
          <a:p>
            <a:r>
              <a:rPr lang="hr-HR" sz="1200" dirty="0"/>
              <a:t>davanje zajmova kupcima ili drugim pravnim i fizičkim osobama</a:t>
            </a:r>
          </a:p>
          <a:p>
            <a:r>
              <a:rPr lang="hr-HR" sz="1200" dirty="0"/>
              <a:t>ulaganja koja služe u osobne svrhe</a:t>
            </a:r>
          </a:p>
          <a:p>
            <a:r>
              <a:rPr lang="hr-HR" sz="1200" dirty="0"/>
              <a:t>posredovanje u trgovini s inozemstvom</a:t>
            </a:r>
          </a:p>
          <a:p>
            <a:r>
              <a:rPr lang="hr-HR" sz="1200" dirty="0"/>
              <a:t>kupnja osobnih vozila</a:t>
            </a:r>
          </a:p>
          <a:p>
            <a:r>
              <a:rPr lang="hr-HR" sz="1200" dirty="0"/>
              <a:t>kupnja poslovnih prostora u fazi izgradnje</a:t>
            </a:r>
          </a:p>
          <a:p>
            <a:r>
              <a:rPr lang="hr-HR" sz="1200" dirty="0"/>
              <a:t>izgradnja ili kupnja stambenih i poslovnih prostora radi prodaje ili iznajmljivanja</a:t>
            </a:r>
          </a:p>
          <a:p>
            <a:r>
              <a:rPr lang="hr-HR" sz="1200" dirty="0"/>
              <a:t>kupnja vlasničkih udjela u drugim subjektima</a:t>
            </a:r>
          </a:p>
          <a:p>
            <a:r>
              <a:rPr lang="hr-HR" sz="1200" dirty="0"/>
              <a:t>kupnja nekretnina i pokretnina od povezanih osoba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3"/>
          </p:nvPr>
        </p:nvSpPr>
        <p:spPr>
          <a:xfrm>
            <a:off x="6523735" y="1926337"/>
            <a:ext cx="5087073" cy="341375"/>
          </a:xfrm>
        </p:spPr>
        <p:txBody>
          <a:bodyPr/>
          <a:lstStyle/>
          <a:p>
            <a:r>
              <a:rPr lang="hr-HR" dirty="0"/>
              <a:t>DJELATNOSTI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4"/>
          </p:nvPr>
        </p:nvSpPr>
        <p:spPr>
          <a:xfrm>
            <a:off x="6217709" y="2292096"/>
            <a:ext cx="5393100" cy="4315968"/>
          </a:xfrm>
        </p:spPr>
        <p:txBody>
          <a:bodyPr>
            <a:noAutofit/>
          </a:bodyPr>
          <a:lstStyle/>
          <a:p>
            <a:r>
              <a:rPr lang="hr-HR" sz="1200" dirty="0"/>
              <a:t>trgovina na malo motornim gorivima i mazivima u specijaliziranim prodavaonicama (benzinske postaje)</a:t>
            </a:r>
          </a:p>
          <a:p>
            <a:r>
              <a:rPr lang="hr-HR" sz="1200" dirty="0"/>
              <a:t>djelatnost Taxi službe i djelatnost Iznajmljivanje i davanje u zakup (leasing) automobila i motornih vozila lake kategorije (rent-a car)</a:t>
            </a:r>
          </a:p>
          <a:p>
            <a:r>
              <a:rPr lang="hr-HR" sz="1200" dirty="0"/>
              <a:t>djelatnost cestovnog prijevoza tereta</a:t>
            </a:r>
          </a:p>
          <a:p>
            <a:r>
              <a:rPr lang="hr-HR" sz="1200" dirty="0"/>
              <a:t>trgovačke djelatnosti</a:t>
            </a:r>
          </a:p>
          <a:p>
            <a:r>
              <a:rPr lang="hr-HR" sz="1200" dirty="0"/>
              <a:t>djelatnosti izdavanja novina i drugih povremenih izdanja, djelatnosti proizvodnje i emitiranja radijskog i televizijskog sadržaja, djelatnosti novinskih agencija kao i uslužnih djelatnosti agencija za oglašavanje i odnosa s javnošću</a:t>
            </a:r>
          </a:p>
          <a:p>
            <a:r>
              <a:rPr lang="hr-HR" sz="1200" dirty="0"/>
              <a:t>djelatnosti jednog ili više ograničenih sektora sukladno Prilogu 3. Provedbene Uredbe Komisije (EU) br. 964/2014 od 11.rujna 2014.</a:t>
            </a:r>
          </a:p>
          <a:p>
            <a:r>
              <a:rPr lang="hr-HR" sz="1200" dirty="0"/>
              <a:t>poljoprivredne i ribarske djelatnosti te ostale djelatnosti i aktivnosti isključene važećim propisima o potporama male vrijednosti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b="1" dirty="0"/>
              <a:t>PODUZETNIČKI CENTAR “VINODOL” </a:t>
            </a:r>
            <a:r>
              <a:rPr lang="hr-HR" b="1" cap="none" dirty="0"/>
              <a:t>d.o.o.</a:t>
            </a:r>
            <a:endParaRPr lang="hr-HR" b="1" dirty="0"/>
          </a:p>
        </p:txBody>
      </p:sp>
      <p:sp>
        <p:nvSpPr>
          <p:cNvPr id="15" name="Content Placeholder 14"/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4086192"/>
          </a:xfrm>
        </p:spPr>
        <p:txBody>
          <a:bodyPr>
            <a:normAutofit/>
          </a:bodyPr>
          <a:lstStyle/>
          <a:p>
            <a:pPr algn="ctr">
              <a:spcAft>
                <a:spcPts val="0"/>
              </a:spcAft>
              <a:buNone/>
              <a:defRPr/>
            </a:pPr>
            <a:r>
              <a:rPr lang="hr-HR" sz="2400" b="1" u="sng" dirty="0"/>
              <a:t>Kontakt:</a:t>
            </a:r>
          </a:p>
          <a:p>
            <a:pPr algn="ctr">
              <a:spcAft>
                <a:spcPts val="0"/>
              </a:spcAft>
              <a:buNone/>
              <a:defRPr/>
            </a:pPr>
            <a:r>
              <a:rPr lang="hr-HR" sz="2400" u="sng" dirty="0"/>
              <a:t> </a:t>
            </a:r>
          </a:p>
          <a:p>
            <a:pPr algn="ctr">
              <a:spcAft>
                <a:spcPts val="0"/>
              </a:spcAft>
              <a:buNone/>
              <a:defRPr/>
            </a:pPr>
            <a:r>
              <a:rPr lang="hr-HR" sz="2400" dirty="0"/>
              <a:t>Tel:   051 791 - 101</a:t>
            </a:r>
          </a:p>
          <a:p>
            <a:pPr algn="ctr">
              <a:spcAft>
                <a:spcPts val="0"/>
              </a:spcAft>
              <a:buNone/>
              <a:defRPr/>
            </a:pPr>
            <a:r>
              <a:rPr lang="hr-HR" sz="2400" dirty="0"/>
              <a:t>Mob: 098/430 - 917</a:t>
            </a:r>
          </a:p>
          <a:p>
            <a:pPr algn="ctr">
              <a:spcAft>
                <a:spcPts val="0"/>
              </a:spcAft>
              <a:buNone/>
              <a:defRPr/>
            </a:pPr>
            <a:r>
              <a:rPr lang="hr-HR" sz="2400" dirty="0"/>
              <a:t>         098/430 - 817</a:t>
            </a:r>
          </a:p>
          <a:p>
            <a:pPr algn="ctr">
              <a:spcAft>
                <a:spcPts val="0"/>
              </a:spcAft>
              <a:buNone/>
              <a:defRPr/>
            </a:pPr>
            <a:r>
              <a:rPr lang="hr-HR" sz="2400" dirty="0"/>
              <a:t>           099/224 - 8591</a:t>
            </a:r>
          </a:p>
          <a:p>
            <a:pPr algn="ctr">
              <a:spcAft>
                <a:spcPts val="0"/>
              </a:spcAft>
              <a:buNone/>
              <a:defRPr/>
            </a:pPr>
            <a:r>
              <a:rPr lang="hr-HR" sz="2400" dirty="0"/>
              <a:t>                               E-mail: </a:t>
            </a:r>
            <a:r>
              <a:rPr lang="hr-HR" sz="2400" dirty="0">
                <a:solidFill>
                  <a:srgbClr val="0070C0"/>
                </a:solidFill>
                <a:hlinkClick r:id="rId2"/>
              </a:rPr>
              <a:t>poduzetni.vinodol@gmail.com</a:t>
            </a:r>
            <a:endParaRPr lang="hr-HR" sz="2400" dirty="0">
              <a:solidFill>
                <a:srgbClr val="0070C0"/>
              </a:solidFill>
            </a:endParaRPr>
          </a:p>
          <a:p>
            <a:pPr algn="ctr">
              <a:spcAft>
                <a:spcPts val="0"/>
              </a:spcAft>
              <a:buNone/>
              <a:defRPr/>
            </a:pPr>
            <a:r>
              <a:rPr lang="hr-HR" sz="2400" dirty="0"/>
              <a:t>               Web:   </a:t>
            </a:r>
            <a:r>
              <a:rPr lang="hr-HR" sz="2400" dirty="0">
                <a:solidFill>
                  <a:srgbClr val="00B0F0"/>
                </a:solidFill>
                <a:hlinkClick r:id="rId3"/>
              </a:rPr>
              <a:t>www.pc-vinodol.com</a:t>
            </a:r>
            <a:endParaRPr lang="hr-HR" sz="2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PODUZETNIČKI CENTAR “VINODOL” </a:t>
            </a:r>
            <a:r>
              <a:rPr lang="hr-HR" cap="none" dirty="0"/>
              <a:t>d.o.o.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3147" y="1909563"/>
            <a:ext cx="11029615" cy="3678303"/>
          </a:xfrm>
        </p:spPr>
        <p:txBody>
          <a:bodyPr/>
          <a:lstStyle/>
          <a:p>
            <a:r>
              <a:rPr lang="hr-HR" dirty="0"/>
              <a:t>Poduzetnička potporna institucija </a:t>
            </a:r>
          </a:p>
          <a:p>
            <a:r>
              <a:rPr lang="hr-HR" dirty="0"/>
              <a:t>Osnivači – Grad Crikvenica, Grad Novi Vinodolski i Vinodolska općina</a:t>
            </a:r>
          </a:p>
          <a:p>
            <a:r>
              <a:rPr lang="hr-HR" dirty="0">
                <a:ea typeface="Verdana" pitchFamily="34" charset="0"/>
                <a:cs typeface="Verdana" pitchFamily="34" charset="0"/>
              </a:rPr>
              <a:t>Sjedište u Novom Vinodolskom, info punkt u Bribiru</a:t>
            </a:r>
            <a:endParaRPr lang="hr-HR" dirty="0"/>
          </a:p>
          <a:p>
            <a:r>
              <a:rPr lang="hr-HR" dirty="0"/>
              <a:t>Ciljevi: </a:t>
            </a:r>
          </a:p>
          <a:p>
            <a:pPr lvl="1"/>
            <a:r>
              <a:rPr lang="hr-HR" dirty="0"/>
              <a:t>poticanje i razvoj poduzetništva</a:t>
            </a:r>
          </a:p>
          <a:p>
            <a:pPr lvl="1"/>
            <a:r>
              <a:rPr lang="hr-HR" dirty="0"/>
              <a:t>povećanje broja novih poduzetnika i razvoj poslovanja postojećih poduzetnika</a:t>
            </a:r>
          </a:p>
          <a:p>
            <a:pPr lvl="1"/>
            <a:r>
              <a:rPr lang="hr-HR" dirty="0"/>
              <a:t>otvaranje novih radnih mjesta i zadržavanje postojećih radnih mjesta  </a:t>
            </a:r>
          </a:p>
        </p:txBody>
      </p:sp>
      <p:sp>
        <p:nvSpPr>
          <p:cNvPr id="4" name="Oval 3"/>
          <p:cNvSpPr/>
          <p:nvPr/>
        </p:nvSpPr>
        <p:spPr>
          <a:xfrm>
            <a:off x="7717537" y="4169664"/>
            <a:ext cx="4327708" cy="252464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1050" i="1" dirty="0"/>
              <a:t>„</a:t>
            </a:r>
            <a:r>
              <a:rPr lang="hr-HR" sz="1200" i="1" dirty="0"/>
              <a:t>Naša misija jest razvijanje poduzetničkog okruženja, stvaranje pozitivne poduzetničke klime te poduzetničkog načina razmišljanja i djelovanja. Odgovornim djelovanjem i stručnosti pružiti cjelokupnu podršku poduzetnicima i organizacijama u javnom i privatnom sektoru u svrhu kvalitetnih projekata i razvoja poslovanja“</a:t>
            </a:r>
            <a:endParaRPr lang="hr-HR" sz="1200" dirty="0"/>
          </a:p>
        </p:txBody>
      </p:sp>
    </p:spTree>
    <p:extLst>
      <p:ext uri="{BB962C8B-B14F-4D97-AF65-F5344CB8AC3E}">
        <p14:creationId xmlns:p14="http://schemas.microsoft.com/office/powerpoint/2010/main" val="40458880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USLUGE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060448"/>
            <a:ext cx="11029615" cy="4352543"/>
          </a:xfrm>
        </p:spPr>
        <p:txBody>
          <a:bodyPr>
            <a:noAutofit/>
          </a:bodyPr>
          <a:lstStyle/>
          <a:p>
            <a:r>
              <a:rPr lang="hr-HR" dirty="0"/>
              <a:t>Informiranje i savjetovanje poduzetnika</a:t>
            </a:r>
          </a:p>
          <a:p>
            <a:r>
              <a:rPr lang="hr-HR" dirty="0"/>
              <a:t>Izrada poslovnih planova i investicijskih studija</a:t>
            </a:r>
          </a:p>
          <a:p>
            <a:r>
              <a:rPr lang="hr-HR" dirty="0"/>
              <a:t>Izrada poslovnih planova samozapošljavanja za Hrvatski zavod za zapošljavanje</a:t>
            </a:r>
          </a:p>
          <a:p>
            <a:r>
              <a:rPr lang="hr-HR" dirty="0"/>
              <a:t>Izrada studija </a:t>
            </a:r>
            <a:r>
              <a:rPr lang="hr-HR" dirty="0" err="1"/>
              <a:t>predizvodljivosti</a:t>
            </a:r>
            <a:r>
              <a:rPr lang="hr-HR" dirty="0"/>
              <a:t>, studija izvodljivosti i analiza troškova i koristi</a:t>
            </a:r>
          </a:p>
          <a:p>
            <a:r>
              <a:rPr lang="hr-HR" dirty="0"/>
              <a:t>Izrada poslovno planske, investicijske i koncesijske dokumentacije</a:t>
            </a:r>
          </a:p>
          <a:p>
            <a:r>
              <a:rPr lang="hr-HR" dirty="0"/>
              <a:t>Priprema i prijava projekata na nacionalne i EU fondove</a:t>
            </a:r>
          </a:p>
          <a:p>
            <a:r>
              <a:rPr lang="hr-HR" dirty="0"/>
              <a:t>Organiziranje edukacija iz područja razvoja poduzetništva te EU fondova</a:t>
            </a:r>
          </a:p>
          <a:p>
            <a:r>
              <a:rPr lang="hr-HR" dirty="0"/>
              <a:t>Pronalazak izvora financiranja projekata i poslovanja</a:t>
            </a:r>
          </a:p>
          <a:p>
            <a:r>
              <a:rPr lang="hr-HR" dirty="0"/>
              <a:t>Izrada akcijskih planova i strategija razvoja</a:t>
            </a:r>
          </a:p>
          <a:p>
            <a:r>
              <a:rPr lang="hr-HR" b="1" dirty="0"/>
              <a:t>Priprema dokumentacije i prijava na mjere poticanja poduzetništva 3 JLS Osnivača Centra - BESPLATNO</a:t>
            </a:r>
          </a:p>
        </p:txBody>
      </p:sp>
    </p:spTree>
    <p:extLst>
      <p:ext uri="{BB962C8B-B14F-4D97-AF65-F5344CB8AC3E}">
        <p14:creationId xmlns:p14="http://schemas.microsoft.com/office/powerpoint/2010/main" val="15782360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                                                         </a:t>
            </a:r>
            <a:r>
              <a:rPr lang="hr-HR" b="1" dirty="0"/>
              <a:t>ESIF ZAJMOVI</a:t>
            </a:r>
          </a:p>
        </p:txBody>
      </p:sp>
      <p:graphicFrame>
        <p:nvGraphicFramePr>
          <p:cNvPr id="6" name="Diagram 5"/>
          <p:cNvGraphicFramePr/>
          <p:nvPr/>
        </p:nvGraphicFramePr>
        <p:xfrm>
          <a:off x="2032000" y="2109216"/>
          <a:ext cx="8128000" cy="42793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7"/>
          <a:srcRect/>
          <a:stretch>
            <a:fillRect/>
          </a:stretch>
        </p:blipFill>
        <p:spPr bwMode="auto">
          <a:xfrm>
            <a:off x="426720" y="612221"/>
            <a:ext cx="5425440" cy="11865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ESIF ZAJMOVI - </a:t>
            </a:r>
            <a:r>
              <a:rPr lang="hr-HR" sz="4000" b="1" dirty="0"/>
              <a:t>INVESTICIJE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r-HR" dirty="0"/>
              <a:t>ESIF mikro zajmovi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pl-PL" dirty="0"/>
              <a:t>IZNOS: od 1.000,00 EUR do 25.000,00 EUR</a:t>
            </a:r>
          </a:p>
          <a:p>
            <a:r>
              <a:rPr lang="hr-HR" dirty="0"/>
              <a:t>ROK OTPLATE: do 5 godina uključujući poček</a:t>
            </a:r>
          </a:p>
          <a:p>
            <a:r>
              <a:rPr lang="hr-HR" dirty="0"/>
              <a:t>POČEK: </a:t>
            </a:r>
            <a:r>
              <a:rPr lang="pl-PL" dirty="0"/>
              <a:t>do 12 mjeseci (rok otplate dulji od 2 godine)</a:t>
            </a:r>
          </a:p>
          <a:p>
            <a:r>
              <a:rPr lang="pl-PL" dirty="0"/>
              <a:t>KAMATNA STOPA: 1,5% </a:t>
            </a:r>
          </a:p>
          <a:p>
            <a:r>
              <a:rPr lang="pl-PL" dirty="0"/>
              <a:t>INSTRUMENT OSIGURANJA: </a:t>
            </a:r>
            <a:r>
              <a:rPr lang="hr-HR" dirty="0"/>
              <a:t>zadužnica, te ostali instrumenti osiguranja ovisno o procjeni rizika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hr-HR" dirty="0"/>
              <a:t>ESIF mali zajmovi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>
            <a:normAutofit/>
          </a:bodyPr>
          <a:lstStyle/>
          <a:p>
            <a:r>
              <a:rPr lang="pl-PL" dirty="0"/>
              <a:t>IZNOS: od 25.000,01 EUR do 50.000,00 EUR</a:t>
            </a:r>
          </a:p>
          <a:p>
            <a:r>
              <a:rPr lang="hr-HR" dirty="0"/>
              <a:t>ROK OTPLATE: do 10 godina uključujući poček</a:t>
            </a:r>
          </a:p>
          <a:p>
            <a:r>
              <a:rPr lang="hr-HR" dirty="0"/>
              <a:t>POČEK: </a:t>
            </a:r>
            <a:r>
              <a:rPr lang="pl-PL" dirty="0"/>
              <a:t>do 12 mjeseci (rok otplate dulji od 2 godine)</a:t>
            </a:r>
          </a:p>
          <a:p>
            <a:r>
              <a:rPr lang="pl-PL" dirty="0"/>
              <a:t>KAMATNA STOPA: 1,5% </a:t>
            </a:r>
          </a:p>
          <a:p>
            <a:r>
              <a:rPr lang="pl-PL" dirty="0"/>
              <a:t>INSTRUMENT OSIGURANJA: </a:t>
            </a:r>
            <a:r>
              <a:rPr lang="hr-HR" dirty="0"/>
              <a:t>zadužnica, te ostali instrumenti osiguranja ovisno o procjeni rizika</a:t>
            </a:r>
          </a:p>
          <a:p>
            <a:endParaRPr lang="hr-H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ESIF ZAJMOVI - </a:t>
            </a:r>
            <a:r>
              <a:rPr lang="hr-HR" sz="4000" b="1" dirty="0"/>
              <a:t>INVESTICIJE</a:t>
            </a:r>
            <a:endParaRPr lang="hr-HR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581025" y="2181224"/>
          <a:ext cx="11029950" cy="414642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ESIF ZAJMOVI – </a:t>
            </a:r>
            <a:r>
              <a:rPr lang="hr-HR" sz="4000" b="1" dirty="0"/>
              <a:t>OBRTNA SREDSTVA</a:t>
            </a:r>
            <a:endParaRPr lang="hr-HR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887219" y="2250892"/>
            <a:ext cx="8342125" cy="536005"/>
          </a:xfrm>
        </p:spPr>
        <p:txBody>
          <a:bodyPr/>
          <a:lstStyle/>
          <a:p>
            <a:r>
              <a:rPr lang="hr-HR" dirty="0"/>
              <a:t>ESIF mikro zajmovi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>
          <a:xfrm>
            <a:off x="877824" y="2926052"/>
            <a:ext cx="8363712" cy="2934999"/>
          </a:xfrm>
        </p:spPr>
        <p:txBody>
          <a:bodyPr/>
          <a:lstStyle/>
          <a:p>
            <a:r>
              <a:rPr lang="pl-PL" dirty="0"/>
              <a:t>IZNOS: od 1.000,00 EUR do 25.000,00 EUR</a:t>
            </a:r>
          </a:p>
          <a:p>
            <a:r>
              <a:rPr lang="hr-HR" dirty="0"/>
              <a:t>ROK OTPLATE: do 3 godine uključujući poček</a:t>
            </a:r>
          </a:p>
          <a:p>
            <a:r>
              <a:rPr lang="hr-HR" dirty="0"/>
              <a:t>POČEK: </a:t>
            </a:r>
            <a:r>
              <a:rPr lang="pl-PL" dirty="0"/>
              <a:t>do 6 mjeseci (rok otplate dulji od 2 godine)</a:t>
            </a:r>
          </a:p>
          <a:p>
            <a:r>
              <a:rPr lang="pl-PL" dirty="0"/>
              <a:t>KAMATNA STOPA: 3,5% </a:t>
            </a:r>
          </a:p>
          <a:p>
            <a:r>
              <a:rPr lang="pl-PL" dirty="0"/>
              <a:t>INSTRUMENT OSIGURANJA: </a:t>
            </a:r>
            <a:r>
              <a:rPr lang="hr-HR" dirty="0"/>
              <a:t>zadužnica, te ostali instrumenti osiguranja ovisno o procjeni rizika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ESIF ZAJMOVI – </a:t>
            </a:r>
            <a:r>
              <a:rPr lang="hr-HR" sz="4000" b="1" dirty="0"/>
              <a:t>OBRTNA SREDSTVA</a:t>
            </a:r>
            <a:endParaRPr lang="hr-HR" dirty="0"/>
          </a:p>
        </p:txBody>
      </p:sp>
      <p:graphicFrame>
        <p:nvGraphicFramePr>
          <p:cNvPr id="9" name="Content Placeholder 3"/>
          <p:cNvGraphicFramePr>
            <a:graphicFrameLocks noGrp="1"/>
          </p:cNvGraphicFramePr>
          <p:nvPr>
            <p:ph idx="1"/>
          </p:nvPr>
        </p:nvGraphicFramePr>
        <p:xfrm>
          <a:off x="581025" y="2181225"/>
          <a:ext cx="11029950" cy="36782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UVJETI ZA KORISNIKE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r-HR" dirty="0"/>
              <a:t>registrirani subjekti koji obavljaju djelatnost za koju se traži zajam </a:t>
            </a:r>
          </a:p>
          <a:p>
            <a:r>
              <a:rPr lang="hr-HR" dirty="0"/>
              <a:t>više od 50% privatnog vlasništva </a:t>
            </a:r>
          </a:p>
          <a:p>
            <a:r>
              <a:rPr lang="hr-HR" dirty="0"/>
              <a:t>minimalno jedan zaposleni ili će zapošljavanje biti realizirano u roku od 6 mjeseci od iskorištenja sredstava zajma </a:t>
            </a:r>
          </a:p>
          <a:p>
            <a:r>
              <a:rPr lang="hr-HR" dirty="0"/>
              <a:t>nemaju žiro-račun neprekidno blokiran dulje od 30 dana u posljednjih 6 mjeseci </a:t>
            </a:r>
          </a:p>
          <a:p>
            <a:r>
              <a:rPr lang="hr-HR" dirty="0"/>
              <a:t>nemaju nepodmirenih obveza prema državi </a:t>
            </a:r>
          </a:p>
          <a:p>
            <a:r>
              <a:rPr lang="hr-HR" dirty="0"/>
              <a:t>de minimis opotpora</a:t>
            </a:r>
          </a:p>
          <a:p>
            <a:pPr>
              <a:buNone/>
            </a:pPr>
            <a:endParaRPr lang="hr-HR" dirty="0"/>
          </a:p>
          <a:p>
            <a:pPr>
              <a:buNone/>
            </a:pPr>
            <a:r>
              <a:rPr lang="hr-HR" b="1" dirty="0"/>
              <a:t>ROK ZA PRIJAVU - </a:t>
            </a:r>
            <a:r>
              <a:rPr lang="pl-PL" b="1" dirty="0"/>
              <a:t>do iskorištenja sredstava, a najkasnije do 31.12.2020.godine</a:t>
            </a:r>
            <a:endParaRPr lang="hr-HR" b="1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ividend">
  <a:themeElements>
    <a:clrScheme name="Dividend">
      <a:dk1>
        <a:sysClr val="windowText" lastClr="000000"/>
      </a:dk1>
      <a:lt1>
        <a:sysClr val="window" lastClr="FFFFFF"/>
      </a:lt1>
      <a:dk2>
        <a:srgbClr val="3D3D3D"/>
      </a:dk2>
      <a:lt2>
        <a:srgbClr val="EBEBEB"/>
      </a:lt2>
      <a:accent1>
        <a:srgbClr val="4D1434"/>
      </a:accent1>
      <a:accent2>
        <a:srgbClr val="903163"/>
      </a:accent2>
      <a:accent3>
        <a:srgbClr val="B2324B"/>
      </a:accent3>
      <a:accent4>
        <a:srgbClr val="969FA7"/>
      </a:accent4>
      <a:accent5>
        <a:srgbClr val="66B1CE"/>
      </a:accent5>
      <a:accent6>
        <a:srgbClr val="40619D"/>
      </a:accent6>
      <a:hlink>
        <a:srgbClr val="828282"/>
      </a:hlink>
      <a:folHlink>
        <a:srgbClr val="A5A5A5"/>
      </a:folHlink>
    </a:clrScheme>
    <a:fontScheme name="Dividend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vidend" id="{9697A71B-4AB7-4A1A-BD5B-BB2D22835B57}" vid="{C21699FF-00E4-43C8-BBCC-D7E5536C371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329</TotalTime>
  <Words>828</Words>
  <Application>Microsoft Office PowerPoint</Application>
  <PresentationFormat>Widescreen</PresentationFormat>
  <Paragraphs>115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Arial</vt:lpstr>
      <vt:lpstr>Calibri</vt:lpstr>
      <vt:lpstr>Gill Sans MT</vt:lpstr>
      <vt:lpstr>Verdana</vt:lpstr>
      <vt:lpstr>Wingdings 2</vt:lpstr>
      <vt:lpstr>Dividend</vt:lpstr>
      <vt:lpstr>HAMAG BICRO ESIF ZAJMOVI </vt:lpstr>
      <vt:lpstr>PODUZETNIČKI CENTAR “VINODOL” d.o.o.</vt:lpstr>
      <vt:lpstr>USLUGE</vt:lpstr>
      <vt:lpstr>                                                         ESIF ZAJMOVI</vt:lpstr>
      <vt:lpstr>ESIF ZAJMOVI - INVESTICIJE</vt:lpstr>
      <vt:lpstr>ESIF ZAJMOVI - INVESTICIJE</vt:lpstr>
      <vt:lpstr>ESIF ZAJMOVI – OBRTNA SREDSTVA</vt:lpstr>
      <vt:lpstr>ESIF ZAJMOVI – OBRTNA SREDSTVA</vt:lpstr>
      <vt:lpstr>UVJETI ZA KORISNIKE</vt:lpstr>
      <vt:lpstr>ESIF ZAJMOVI niSU namijenjenI za:</vt:lpstr>
      <vt:lpstr>PODUZETNIČKI CENTAR “VINODOL” d.o.o.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Korisnik</dc:creator>
  <cp:lastModifiedBy>Snježana Sikirić</cp:lastModifiedBy>
  <cp:revision>58</cp:revision>
  <dcterms:created xsi:type="dcterms:W3CDTF">2018-01-23T12:33:56Z</dcterms:created>
  <dcterms:modified xsi:type="dcterms:W3CDTF">2018-01-25T07:43:03Z</dcterms:modified>
</cp:coreProperties>
</file>