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6" r:id="rId16"/>
    <p:sldId id="301" r:id="rId17"/>
    <p:sldId id="277" r:id="rId18"/>
    <p:sldId id="278" r:id="rId19"/>
    <p:sldId id="279" r:id="rId20"/>
    <p:sldId id="280" r:id="rId21"/>
    <p:sldId id="302" r:id="rId22"/>
    <p:sldId id="281" r:id="rId23"/>
    <p:sldId id="310" r:id="rId24"/>
    <p:sldId id="282" r:id="rId25"/>
    <p:sldId id="283" r:id="rId26"/>
    <p:sldId id="284" r:id="rId27"/>
    <p:sldId id="286" r:id="rId28"/>
    <p:sldId id="285" r:id="rId29"/>
    <p:sldId id="311" r:id="rId30"/>
    <p:sldId id="287" r:id="rId31"/>
    <p:sldId id="288" r:id="rId32"/>
    <p:sldId id="289" r:id="rId33"/>
    <p:sldId id="290" r:id="rId34"/>
    <p:sldId id="292" r:id="rId35"/>
    <p:sldId id="313" r:id="rId36"/>
    <p:sldId id="312" r:id="rId37"/>
    <p:sldId id="291" r:id="rId38"/>
    <p:sldId id="297" r:id="rId39"/>
    <p:sldId id="293" r:id="rId40"/>
    <p:sldId id="294" r:id="rId41"/>
    <p:sldId id="295" r:id="rId42"/>
    <p:sldId id="296" r:id="rId43"/>
    <p:sldId id="298" r:id="rId44"/>
    <p:sldId id="299" r:id="rId45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2FBF"/>
    <a:srgbClr val="2929A7"/>
    <a:srgbClr val="CFDEF5"/>
    <a:srgbClr val="B3C5F7"/>
    <a:srgbClr val="9FB3F3"/>
    <a:srgbClr val="006666"/>
    <a:srgbClr val="E7F6EF"/>
    <a:srgbClr val="CB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29" autoAdjust="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125" cy="49569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949" y="1"/>
            <a:ext cx="2945125" cy="495693"/>
          </a:xfrm>
          <a:prstGeom prst="rect">
            <a:avLst/>
          </a:prstGeom>
        </p:spPr>
        <p:txBody>
          <a:bodyPr vert="horz" lIns="92208" tIns="46104" rIns="92208" bIns="46104" rtlCol="0"/>
          <a:lstStyle>
            <a:lvl1pPr algn="r">
              <a:defRPr sz="1200"/>
            </a:lvl1pPr>
          </a:lstStyle>
          <a:p>
            <a:fld id="{D83D59DE-71D7-44AD-9DB1-6C59F761DF6F}" type="datetimeFigureOut">
              <a:rPr lang="hr-HR" smtClean="0"/>
              <a:t>25.01.2018.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48"/>
            <a:ext cx="2945125" cy="49569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949" y="9429348"/>
            <a:ext cx="2945125" cy="495693"/>
          </a:xfrm>
          <a:prstGeom prst="rect">
            <a:avLst/>
          </a:prstGeom>
        </p:spPr>
        <p:txBody>
          <a:bodyPr vert="horz" lIns="92208" tIns="46104" rIns="92208" bIns="46104" rtlCol="0" anchor="b"/>
          <a:lstStyle>
            <a:lvl1pPr algn="r">
              <a:defRPr sz="1200"/>
            </a:lvl1pPr>
          </a:lstStyle>
          <a:p>
            <a:fld id="{8C897E19-C77D-4031-960A-F3387B009D1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0612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208" tIns="46104" rIns="92208" bIns="46104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2055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884400" y="-12806363"/>
            <a:ext cx="18067338" cy="1355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770" y="4715473"/>
            <a:ext cx="5428521" cy="44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</p:spTree>
    <p:extLst>
      <p:ext uri="{BB962C8B-B14F-4D97-AF65-F5344CB8AC3E}">
        <p14:creationId xmlns:p14="http://schemas.microsoft.com/office/powerpoint/2010/main" val="416052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/>
          <a:lstStyle>
            <a:lvl1pPr algn="ctr">
              <a:defRPr sz="4000" b="1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4A585-6231-48D9-8BF7-1DAF9B3363F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901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DC71D-4C8C-4EBD-9C87-CC4DB2E57654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95758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74638"/>
            <a:ext cx="2054225" cy="584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3450" cy="584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21D27-87C8-4D8F-BF59-9520E092ECF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57270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0075" cy="1133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624BD-3D54-4C81-B96D-D12BCE300D30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16761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buClr>
                <a:srgbClr val="0070C0"/>
              </a:buClr>
              <a:defRPr sz="2000"/>
            </a:lvl1pPr>
            <a:lvl2pPr algn="just">
              <a:buClr>
                <a:srgbClr val="0070C0"/>
              </a:buClr>
              <a:defRPr sz="1800"/>
            </a:lvl2pPr>
            <a:lvl3pPr algn="just">
              <a:buClr>
                <a:srgbClr val="0070C0"/>
              </a:buClr>
              <a:defRPr sz="1600"/>
            </a:lvl3pPr>
            <a:lvl4pPr algn="just">
              <a:buClr>
                <a:srgbClr val="0070C0"/>
              </a:buClr>
              <a:defRPr sz="1400"/>
            </a:lvl4pPr>
            <a:lvl5pPr algn="just">
              <a:buClr>
                <a:srgbClr val="0070C0"/>
              </a:buClr>
              <a:defRPr sz="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D93BC-D51A-4AE3-84DB-F93D8AC4BDB8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65164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ctr"/>
          <a:lstStyle>
            <a:lvl1pPr>
              <a:defRPr sz="3600">
                <a:solidFill>
                  <a:srgbClr val="00666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AA289-78E3-401B-8F70-7A69ABA51779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6519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3837" cy="4516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E28A2-3D5C-4279-A824-0BBC9F7B97D3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7082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9043E-912F-4C55-9CD5-4D9ECC7915A1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26835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86630F-23B3-4513-ADB3-C3262D4F92F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7038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4C8E8-F110-4B76-81E1-E336C75C6A67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149227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19E99-B068-4C4A-AADD-D7EAFB2D010A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216080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3821D-4B9B-4BDA-A1AE-55C771CA80EC}" type="slidenum">
              <a:rPr lang="es-ES" altLang="x-none"/>
              <a:pPr/>
              <a:t>‹#›</a:t>
            </a:fld>
            <a:endParaRPr lang="es-ES" altLang="x-none"/>
          </a:p>
        </p:txBody>
      </p:sp>
    </p:spTree>
    <p:extLst>
      <p:ext uri="{BB962C8B-B14F-4D97-AF65-F5344CB8AC3E}">
        <p14:creationId xmlns:p14="http://schemas.microsoft.com/office/powerpoint/2010/main" val="38490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00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dirty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0075" cy="41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 dirty="0"/>
              <a:t>Click to edit the outline text format</a:t>
            </a:r>
          </a:p>
          <a:p>
            <a:pPr lvl="1"/>
            <a:r>
              <a:rPr lang="en-GB" altLang="x-none" dirty="0"/>
              <a:t>Second Outline Level</a:t>
            </a:r>
          </a:p>
          <a:p>
            <a:pPr lvl="2"/>
            <a:r>
              <a:rPr lang="en-GB" altLang="x-none" dirty="0"/>
              <a:t>Third Outline Level</a:t>
            </a:r>
          </a:p>
          <a:p>
            <a:pPr lvl="3"/>
            <a:r>
              <a:rPr lang="en-GB" altLang="x-none" dirty="0"/>
              <a:t>Fourth Outline Level</a:t>
            </a:r>
          </a:p>
          <a:p>
            <a:pPr lvl="4"/>
            <a:r>
              <a:rPr lang="en-GB" altLang="x-none" dirty="0"/>
              <a:t>Fifth Outline Level</a:t>
            </a:r>
          </a:p>
          <a:p>
            <a:pPr lvl="4"/>
            <a:r>
              <a:rPr lang="en-GB" altLang="x-none" dirty="0"/>
              <a:t>Sixth Outline Level</a:t>
            </a:r>
          </a:p>
          <a:p>
            <a:pPr lvl="4"/>
            <a:r>
              <a:rPr lang="en-GB" altLang="x-none" dirty="0"/>
              <a:t>Seventh Outline Level</a:t>
            </a:r>
          </a:p>
          <a:p>
            <a:pPr lvl="4"/>
            <a:r>
              <a:rPr lang="en-GB" altLang="x-none" dirty="0"/>
              <a:t>Eighth Outline Level</a:t>
            </a:r>
          </a:p>
          <a:p>
            <a:pPr lvl="4"/>
            <a:r>
              <a:rPr lang="en-GB" altLang="x-none" dirty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07138"/>
            <a:ext cx="21240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 altLang="x-none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hr-HR" altLang="x-non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2407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6DCD98E8-09FB-4B58-B70D-C66038C3A506}" type="slidenum">
              <a:rPr lang="es-ES" altLang="x-none"/>
              <a:pPr/>
              <a:t>‹#›</a:t>
            </a:fld>
            <a:endParaRPr lang="es-ES" altLang="x-none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2783432" y="6196013"/>
            <a:ext cx="3600963" cy="2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r-HR" altLang="x-none" sz="1050" b="0" dirty="0">
                <a:solidFill>
                  <a:srgbClr val="FFFFFF"/>
                </a:solidFill>
                <a:latin typeface="Gotham Extra Light" charset="0"/>
              </a:rPr>
              <a:t>ODSJEK</a:t>
            </a:r>
            <a:r>
              <a:rPr lang="hr-HR" altLang="x-none" sz="1050" b="0" baseline="0" dirty="0">
                <a:solidFill>
                  <a:srgbClr val="FFFFFF"/>
                </a:solidFill>
                <a:latin typeface="Gotham Extra Light" charset="0"/>
              </a:rPr>
              <a:t> Z</a:t>
            </a:r>
            <a:r>
              <a:rPr lang="hr-HR" altLang="x-none" sz="1050" b="0" dirty="0">
                <a:solidFill>
                  <a:srgbClr val="FFFFFF"/>
                </a:solidFill>
                <a:latin typeface="Gotham Extra Light" charset="0"/>
              </a:rPr>
              <a:t>A</a:t>
            </a:r>
            <a:r>
              <a:rPr lang="hr-HR" altLang="x-none" sz="1050" b="0" baseline="0" dirty="0">
                <a:solidFill>
                  <a:srgbClr val="FFFFFF"/>
                </a:solidFill>
                <a:latin typeface="Gotham Extra Light" charset="0"/>
              </a:rPr>
              <a:t> </a:t>
            </a:r>
            <a:r>
              <a:rPr lang="hr-HR" altLang="x-none" sz="1050" b="0" dirty="0">
                <a:solidFill>
                  <a:srgbClr val="FFFFFF"/>
                </a:solidFill>
                <a:latin typeface="Gotham Extra Light" charset="0"/>
              </a:rPr>
              <a:t>GOSPODARSTVO, TURIZAM</a:t>
            </a:r>
            <a:r>
              <a:rPr lang="hr-HR" altLang="x-none" sz="1050" b="0" baseline="0" dirty="0">
                <a:solidFill>
                  <a:srgbClr val="FFFFFF"/>
                </a:solidFill>
                <a:latin typeface="Gotham Extra Light" charset="0"/>
              </a:rPr>
              <a:t> </a:t>
            </a:r>
            <a:r>
              <a:rPr lang="hr-HR" altLang="x-none" sz="1050" b="0" dirty="0">
                <a:solidFill>
                  <a:srgbClr val="FFFFFF"/>
                </a:solidFill>
                <a:latin typeface="Gotham Extra Light" charset="0"/>
              </a:rPr>
              <a:t>I PROJEKTE</a:t>
            </a:r>
            <a:endParaRPr lang="ta-IN" altLang="x-none" sz="1050" b="0" dirty="0">
              <a:solidFill>
                <a:srgbClr val="FFFFFF"/>
              </a:solidFill>
              <a:latin typeface="Gotham Extra Ligh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7895" y1="3670" x2="80526" y2="3670"/>
                        <a14:foregroundMark x1="50000" y1="74312" x2="71579" y2="60550"/>
                        <a14:foregroundMark x1="6316" y1="85780" x2="93158" y2="85780"/>
                        <a14:foregroundMark x1="80000" y1="4128" x2="80526" y2="42202"/>
                        <a14:foregroundMark x1="17895" y1="4128" x2="17895" y2="42661"/>
                        <a14:foregroundMark x1="50000" y1="74312" x2="31053" y2="63303"/>
                        <a14:foregroundMark x1="51053" y1="84404" x2="27895" y2="72018"/>
                        <a14:foregroundMark x1="50000" y1="83945" x2="68421" y2="73853"/>
                        <a14:foregroundMark x1="68947" y1="73394" x2="77895" y2="67890"/>
                        <a14:foregroundMark x1="78947" y1="67431" x2="85263" y2="61009"/>
                        <a14:foregroundMark x1="85789" y1="60550" x2="89474" y2="53211"/>
                        <a14:foregroundMark x1="90000" y1="44037" x2="89474" y2="52294"/>
                        <a14:foregroundMark x1="27368" y1="71560" x2="17368" y2="64220"/>
                        <a14:foregroundMark x1="16316" y1="63303" x2="12632" y2="58716"/>
                        <a14:foregroundMark x1="9474" y1="44954" x2="10000" y2="52752"/>
                        <a14:foregroundMark x1="27368" y1="76147" x2="27368" y2="76147"/>
                        <a14:foregroundMark x1="33158" y1="70642" x2="33158" y2="70642"/>
                        <a14:foregroundMark x1="13684" y1="65596" x2="13684" y2="65596"/>
                        <a14:foregroundMark x1="21053" y1="61468" x2="21053" y2="61468"/>
                        <a14:foregroundMark x1="73158" y1="75688" x2="73158" y2="75688"/>
                        <a14:foregroundMark x1="71053" y1="77982" x2="71053" y2="77982"/>
                        <a14:foregroundMark x1="84211" y1="67890" x2="84211" y2="67890"/>
                        <a14:foregroundMark x1="85789" y1="65596" x2="85789" y2="65596"/>
                        <a14:foregroundMark x1="78947" y1="61009" x2="78947" y2="61009"/>
                        <a14:foregroundMark x1="86842" y1="52294" x2="86842" y2="52294"/>
                        <a14:foregroundMark x1="92632" y1="55963" x2="92632" y2="55963"/>
                        <a14:foregroundMark x1="92632" y1="53670" x2="92632" y2="53670"/>
                        <a14:backgroundMark x1="59474" y1="71101" x2="59474" y2="71101"/>
                        <a14:backgroundMark x1="63158" y1="69266" x2="63158" y2="69266"/>
                        <a14:backgroundMark x1="85789" y1="56422" x2="85789" y2="56422"/>
                        <a14:backgroundMark x1="72105" y1="73853" x2="72105" y2="73853"/>
                        <a14:backgroundMark x1="70526" y1="76606" x2="70526" y2="76606"/>
                        <a14:backgroundMark x1="59474" y1="80734" x2="59474" y2="80734"/>
                        <a14:backgroundMark x1="41053" y1="81193" x2="41053" y2="81193"/>
                        <a14:backgroundMark x1="34737" y1="77523" x2="34737" y2="77523"/>
                        <a14:backgroundMark x1="31053" y1="76606" x2="31053" y2="76606"/>
                        <a14:backgroundMark x1="28421" y1="74312" x2="28421" y2="74312"/>
                        <a14:backgroundMark x1="19474" y1="62844" x2="19474" y2="62844"/>
                        <a14:backgroundMark x1="16316" y1="65138" x2="16316" y2="65138"/>
                        <a14:backgroundMark x1="12105" y1="54587" x2="12105" y2="54587"/>
                        <a14:backgroundMark x1="84211" y1="64220" x2="84211" y2="64220"/>
                        <a14:backgroundMark x1="83684" y1="66514" x2="83684" y2="66514"/>
                        <a14:backgroundMark x1="80526" y1="62844" x2="80526" y2="62844"/>
                        <a14:backgroundMark x1="87895" y1="54128" x2="87895" y2="54128"/>
                        <a14:backgroundMark x1="91053" y1="57339" x2="91053" y2="57339"/>
                        <a14:backgroundMark x1="91053" y1="53670" x2="91053" y2="53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50725"/>
            <a:ext cx="972660" cy="11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457200" indent="-4572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914400" indent="-4572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2573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7145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1717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7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kvenica.h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52" y="1484784"/>
            <a:ext cx="9137648" cy="285273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r-HR" altLang="x-none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PROGRAMI POTICANJA PODUZETNIŠTVA, POLJOPRIVREDE I RIBARSTVA NA PODRUČJU GRADA CRIKVENICE ZA 2018. GODINU</a:t>
            </a:r>
            <a:endParaRPr lang="hr-HR" sz="32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36634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6510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36758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36510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04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Prikaz rezultata provedbe Programa u 2016. g.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135426"/>
              </p:ext>
            </p:extLst>
          </p:nvPr>
        </p:nvGraphicFramePr>
        <p:xfrm>
          <a:off x="467544" y="1556792"/>
          <a:ext cx="8208912" cy="3473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MJERE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Naziv mjere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Broj prijava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Iznos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1.4.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Subvencioniranje izrade marketinških planova i/ili istraživanja tržišta</a:t>
                      </a:r>
                      <a:endParaRPr lang="hr-HR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1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7.000,00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Subvencioniranje troškova implementacije industrijskog i grafičkog dizajna</a:t>
                      </a:r>
                      <a:endParaRPr lang="hr-HR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4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11.335,00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Subvencioniranje nabave i ugradnje strojeva i opreme </a:t>
                      </a:r>
                      <a:endParaRPr lang="hr-HR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142.465,00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Subvencioniranje inicijalnih troškova pokretanja gospodarske aktivnosti poduzetnika početnika</a:t>
                      </a:r>
                      <a:endParaRPr lang="hr-HR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5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11.577,00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Troškovi obrazovanja i stručnog osposobljavanja zaposlenika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2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870,00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3.3.</a:t>
                      </a: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Subvencioniranje izrade poduzetničkih planova/investicijskih studija </a:t>
                      </a:r>
                      <a:endParaRPr lang="hr-HR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1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3.000,00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Razvoj ženskog poduzetništva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9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28.697,00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UKUPNO: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+mn-lt"/>
                        </a:rPr>
                        <a:t> </a:t>
                      </a:r>
                      <a:endParaRPr lang="hr-HR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+mn-lt"/>
                        </a:rPr>
                        <a:t> 35</a:t>
                      </a:r>
                      <a:endParaRPr lang="hr-HR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204.945,00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61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REALIZACIJA U 2017. GODINI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0075" cy="4133056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hr-HR" sz="2400" dirty="0"/>
              <a:t>54 PRIJAVE NA JAVNI POZIV ZA NEPOVRATNE SUBVENCIJE – </a:t>
            </a:r>
            <a:r>
              <a:rPr lang="hr-HR" sz="2400" b="1" dirty="0">
                <a:solidFill>
                  <a:schemeClr val="tx1"/>
                </a:solidFill>
              </a:rPr>
              <a:t>32 ODOBRENE</a:t>
            </a:r>
          </a:p>
          <a:p>
            <a:pPr>
              <a:spcAft>
                <a:spcPts val="1200"/>
              </a:spcAft>
            </a:pPr>
            <a:r>
              <a:rPr lang="hr-HR" sz="2400" dirty="0"/>
              <a:t>NIJE BILO KREDITNIH ZAHTJEVA</a:t>
            </a:r>
          </a:p>
          <a:p>
            <a:pPr>
              <a:spcAft>
                <a:spcPts val="1200"/>
              </a:spcAft>
            </a:pPr>
            <a:r>
              <a:rPr lang="hr-HR" sz="2400" dirty="0">
                <a:solidFill>
                  <a:schemeClr val="tx1"/>
                </a:solidFill>
              </a:rPr>
              <a:t>NAGRADE NAJBOLJIM UČENIČKIM POSLOVNIM PLANOVIMA </a:t>
            </a:r>
          </a:p>
          <a:p>
            <a:pPr>
              <a:spcAft>
                <a:spcPts val="1200"/>
              </a:spcAft>
            </a:pPr>
            <a:r>
              <a:rPr lang="hr-HR" sz="2400" dirty="0">
                <a:solidFill>
                  <a:schemeClr val="tx1"/>
                </a:solidFill>
              </a:rPr>
              <a:t>SUFINANCIRANJE ZRAČNE LUKE RIJEKA</a:t>
            </a:r>
          </a:p>
        </p:txBody>
      </p:sp>
    </p:spTree>
    <p:extLst>
      <p:ext uri="{BB962C8B-B14F-4D97-AF65-F5344CB8AC3E}">
        <p14:creationId xmlns:p14="http://schemas.microsoft.com/office/powerpoint/2010/main" val="3022950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Prikaz rezultata provedbe Programa u 2017. g.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14049"/>
              </p:ext>
            </p:extLst>
          </p:nvPr>
        </p:nvGraphicFramePr>
        <p:xfrm>
          <a:off x="479457" y="1556791"/>
          <a:ext cx="8208000" cy="3391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5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MJERE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Naziv mjere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Broj prijava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Iznos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115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2.2.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Subvencioniranje izrade marketinških planova i/ili istraživanja tržišta i marketinških aktivnosti (izrada </a:t>
                      </a:r>
                      <a:r>
                        <a:rPr lang="hr-H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stranica, </a:t>
                      </a:r>
                      <a:r>
                        <a:rPr lang="hr-H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web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aplikacija za </a:t>
                      </a:r>
                      <a:r>
                        <a:rPr lang="hr-HR" sz="12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online</a:t>
                      </a:r>
                      <a:r>
                        <a:rPr lang="hr-HR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trgovinu i sl.)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6.201,00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3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2.4.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Subvencioniranje troškova implementacije industrijskog i grafičkog dizajna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9.017,17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3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2.5.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Subvencioniranje nabave i ugradnje strojeva i opreme i uređenja poslovnog prostora 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267.007,51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45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2.6.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Subvencioniranje inicijalnih troškova pokretanja gospodarske aktivnosti poduzetnika početnika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1.595,83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3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5.1.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Program razvoja ženskog  poduzetništva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16.202,71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38">
                <a:tc>
                  <a:txBody>
                    <a:bodyPr/>
                    <a:lstStyle/>
                    <a:p>
                      <a:pPr algn="ctr" fontAlgn="b">
                        <a:spcAft>
                          <a:spcPts val="600"/>
                        </a:spcAft>
                      </a:pPr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6.1.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vi-V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Zapošljavanje mladih na neodređeno vrijeme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24.500,00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3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UKUPNO: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324.524,22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8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Prikaz rezultata provedbe programa</a:t>
            </a:r>
            <a:br>
              <a:rPr lang="hr-HR" sz="3200" dirty="0"/>
            </a:br>
            <a:r>
              <a:rPr lang="hr-HR" sz="3200" dirty="0"/>
              <a:t>2015. – 2017. g.</a:t>
            </a:r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151919"/>
              </p:ext>
            </p:extLst>
          </p:nvPr>
        </p:nvGraphicFramePr>
        <p:xfrm>
          <a:off x="306000" y="1484778"/>
          <a:ext cx="8532000" cy="4104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826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r-HR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NAZIV MJERE</a:t>
                      </a: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2017.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63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Broj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Iznos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Broj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Iznos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Broj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Iznos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019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Subvencioniranje izrade marketinških planova i/ili istraživanja tržišta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7.000,00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6.201,00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01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Subvencioniranje troškova implementacije industrijskog i grafičkog dizajna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19.037,50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11.335,00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9.017,17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Subvencioniranje nabave i ugradnje strojeva i opreme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168.215,48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142.465,00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267.007,51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01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Subvencioniranje inicijalnih troškova pokretanja gospodarske aktivnosti poduzetnika početnika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6.765,54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11.577,00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1.595,83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Razvoj poduzetničkih sposobnosti mladih, učeničke zadruge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1.636,18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Troškovi obrazovanja i stručnog osposobljavanja zaposlenika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4.101,20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870,00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019">
                <a:tc>
                  <a:txBody>
                    <a:bodyPr/>
                    <a:lstStyle/>
                    <a:p>
                      <a:pPr algn="l" rtl="0" fontAlgn="ctr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Subvencioniranje izrade poduzetničkih planova/investicijskih studija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ctr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3.000,00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Razvoj ženskog poduzetništva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38.244,10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28.697,00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16.202,71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Očuvanje deficitarnih zanimanja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2.000,00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8019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Projekti energetske učinkovitosti i korištenja obnovljivih izvora energije</a:t>
                      </a:r>
                      <a:endParaRPr lang="hr-HR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10.000,00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vi-VN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Zaposlenje mladi</a:t>
                      </a:r>
                      <a:r>
                        <a:rPr lang="hr-HR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vi-VN" sz="12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 neodređeno vrijeme</a:t>
                      </a:r>
                      <a:endParaRPr lang="vi-V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+mn-lt"/>
                        </a:rPr>
                        <a:t>24.500,00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263">
                <a:tc>
                  <a:txBody>
                    <a:bodyPr/>
                    <a:lstStyle/>
                    <a:p>
                      <a:pPr algn="l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UKUPNO: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250.000,00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204.944,00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324.524,22</a:t>
                      </a:r>
                      <a:endParaRPr lang="hr-HR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416" marR="7416" marT="7416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884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OPĆI PROGRAM MJERA ZA POTICANJE PODUZETNIŠTVA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800" dirty="0"/>
              <a:t>6 MJERA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800" dirty="0"/>
              <a:t>22 PODMJERE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U 2018. G. PLANIRANO 1.150.000,00 KUNA ZA PROGRAM GOSPODARSTVA I TURIZMA</a:t>
            </a:r>
          </a:p>
        </p:txBody>
      </p:sp>
    </p:spTree>
    <p:extLst>
      <p:ext uri="{BB962C8B-B14F-4D97-AF65-F5344CB8AC3E}">
        <p14:creationId xmlns:p14="http://schemas.microsoft.com/office/powerpoint/2010/main" val="91358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32656"/>
            <a:ext cx="8220075" cy="1133475"/>
          </a:xfrm>
        </p:spPr>
        <p:txBody>
          <a:bodyPr/>
          <a:lstStyle/>
          <a:p>
            <a:r>
              <a:rPr lang="hr-HR" sz="2800" dirty="0"/>
              <a:t>Sufinanciranje izrade marketinških planova i/ili istraživanja tržišta i marketinških aktivnosti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Potpora za troškove izrade marketinških planova i/ili istraživanja tržišta i marketinških aktivnosti (izrada mrežnih stranica, mrežnih aplikacija za </a:t>
            </a:r>
            <a:r>
              <a:rPr lang="hr-HR" i="1" dirty="0" err="1"/>
              <a:t>online</a:t>
            </a:r>
            <a:r>
              <a:rPr lang="hr-HR" dirty="0"/>
              <a:t> trgovinu i sl.) </a:t>
            </a:r>
            <a:r>
              <a:rPr lang="hr-HR" b="1" dirty="0"/>
              <a:t>u visini od 30 % troškova, a najviše 7.000,00 kn po zahtjevu</a:t>
            </a:r>
            <a:r>
              <a:rPr lang="hr-HR" dirty="0"/>
              <a:t>, odnosno ukupno do 28.000,00 kn</a:t>
            </a:r>
          </a:p>
          <a:p>
            <a:endParaRPr lang="hr-HR" dirty="0"/>
          </a:p>
          <a:p>
            <a:r>
              <a:rPr lang="hr-HR" dirty="0"/>
              <a:t>Prijavu podnose subjekti malog gospodarstva koji su u cijelosti u privatnom vlasništvu, sa sjedištem, odnosno prebivalištem na području Grada Crikvenice</a:t>
            </a:r>
          </a:p>
        </p:txBody>
      </p:sp>
      <p:sp>
        <p:nvSpPr>
          <p:cNvPr id="4" name="TekstniOkvir 3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2.2.</a:t>
            </a:r>
          </a:p>
        </p:txBody>
      </p:sp>
    </p:spTree>
    <p:extLst>
      <p:ext uri="{BB962C8B-B14F-4D97-AF65-F5344CB8AC3E}">
        <p14:creationId xmlns:p14="http://schemas.microsoft.com/office/powerpoint/2010/main" val="85931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32656"/>
            <a:ext cx="8220075" cy="1133475"/>
          </a:xfrm>
        </p:spPr>
        <p:txBody>
          <a:bodyPr/>
          <a:lstStyle/>
          <a:p>
            <a:r>
              <a:rPr lang="hr-HR" sz="2800" dirty="0"/>
              <a:t>Poticanje udruživanja gospodarskih subjekata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Sufinanciranje troškova udruženog oglašavanja s avioprijevoznicima radi promocije Kvarnera kao </a:t>
            </a:r>
            <a:r>
              <a:rPr lang="hr-HR" dirty="0" err="1"/>
              <a:t>aviodestinacije</a:t>
            </a:r>
            <a:r>
              <a:rPr lang="hr-HR" dirty="0"/>
              <a:t> – iznos sufinanciranja je </a:t>
            </a:r>
            <a:r>
              <a:rPr lang="hr-HR" b="1" dirty="0"/>
              <a:t>105.000,00 kn</a:t>
            </a:r>
            <a:r>
              <a:rPr lang="hr-HR" dirty="0"/>
              <a:t>, odnosno u iznosu utvrđenom proračunom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Prijavu podnose subjekti malog gospodarstva koji imaju sjedište na području Grada, udruge osnovane kao pravne osobe čija je svrha promicanje gospodarskih interesa te drugi korisnici od značaja za Grad Crikvenicu</a:t>
            </a:r>
          </a:p>
        </p:txBody>
      </p:sp>
      <p:sp>
        <p:nvSpPr>
          <p:cNvPr id="4" name="TekstniOkvir 3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2.3.</a:t>
            </a:r>
          </a:p>
        </p:txBody>
      </p:sp>
    </p:spTree>
    <p:extLst>
      <p:ext uri="{BB962C8B-B14F-4D97-AF65-F5344CB8AC3E}">
        <p14:creationId xmlns:p14="http://schemas.microsoft.com/office/powerpoint/2010/main" val="406201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2800" dirty="0"/>
              <a:t>Sufinanciranje troškova implementacije industrijskog i grafičkog dizajna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Potpora za troškove implementacije industrijskog dizajna kroz razradu dizajnerske ideje i izrade prototipa dizajna, </a:t>
            </a:r>
            <a:r>
              <a:rPr lang="hr-HR" b="1" dirty="0"/>
              <a:t>u visini od 30 % troškova, a najviše do 7.000,00 kn po zahtjevu</a:t>
            </a:r>
            <a:r>
              <a:rPr lang="hr-HR" dirty="0"/>
              <a:t>; Potpora za troškove implementacije grafičkog dizajna kroz razradu dizajnerske ideje i izrade logotipa, vizualnog identiteta (</a:t>
            </a:r>
            <a:r>
              <a:rPr lang="hr-HR" dirty="0" err="1"/>
              <a:t>brenda</a:t>
            </a:r>
            <a:r>
              <a:rPr lang="hr-HR" dirty="0"/>
              <a:t>) tvrtke </a:t>
            </a:r>
            <a:r>
              <a:rPr lang="hr-HR" b="1" dirty="0"/>
              <a:t>u visini od 30 % troškova, a najviše  7.000,00 kn</a:t>
            </a:r>
            <a:r>
              <a:rPr lang="hr-HR" dirty="0"/>
              <a:t>, odnosno ukupno do 28.000,00 kn</a:t>
            </a:r>
          </a:p>
          <a:p>
            <a:endParaRPr lang="hr-HR" sz="1800" dirty="0"/>
          </a:p>
          <a:p>
            <a:r>
              <a:rPr lang="hr-HR" dirty="0"/>
              <a:t>Prijavu podnose subjekti malog gospodarstva koji su u cijelosti u privatnom vlasništvu, sa sjedištem, odnosno prebivalištem na području Grada Crikvenice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2.4.</a:t>
            </a:r>
          </a:p>
        </p:txBody>
      </p:sp>
    </p:spTree>
    <p:extLst>
      <p:ext uri="{BB962C8B-B14F-4D97-AF65-F5344CB8AC3E}">
        <p14:creationId xmlns:p14="http://schemas.microsoft.com/office/powerpoint/2010/main" val="43133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2800" dirty="0"/>
              <a:t>Sufinanciranje nabave i ugradnje strojeva i opreme i uređenja poslovnog prostora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pPr marL="285750" indent="-285750"/>
            <a:r>
              <a:rPr lang="hr-HR" dirty="0"/>
              <a:t>Potpora za nabavu i ugradnju novih strojeva i opreme za poslovanje, te radove na uređenju poslovnog prostora koji povećavaju kvalitetu i vrijednost (izgradnja i investicijsko održavanje) istog, </a:t>
            </a:r>
            <a:r>
              <a:rPr lang="hr-HR" b="1" dirty="0"/>
              <a:t>u visini od 25 % troškova, a najviše 25.000,00 kn po zahtjevu</a:t>
            </a:r>
            <a:r>
              <a:rPr lang="hr-HR" dirty="0"/>
              <a:t>, odnosno ukupno do 150.000,00 kn</a:t>
            </a:r>
          </a:p>
          <a:p>
            <a:pPr marL="285750" indent="-285750"/>
            <a:endParaRPr lang="hr-HR" sz="2000" dirty="0">
              <a:solidFill>
                <a:schemeClr val="tx1"/>
              </a:solidFill>
            </a:endParaRPr>
          </a:p>
          <a:p>
            <a:pPr marL="285750" indent="-285750"/>
            <a:r>
              <a:rPr lang="hr-HR" sz="2000" dirty="0">
                <a:solidFill>
                  <a:schemeClr val="tx1"/>
                </a:solidFill>
              </a:rPr>
              <a:t>Prijavu podnose subjekti malog gospodarstva koji su u cijelosti u privatnom vlasništvu, sa sjedištem, odnosno prebivalištem na području Grada Crikvenice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2.5.</a:t>
            </a:r>
          </a:p>
        </p:txBody>
      </p:sp>
    </p:spTree>
    <p:extLst>
      <p:ext uri="{BB962C8B-B14F-4D97-AF65-F5344CB8AC3E}">
        <p14:creationId xmlns:p14="http://schemas.microsoft.com/office/powerpoint/2010/main" val="137298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2800" dirty="0"/>
              <a:t>Sufinanciranje inicijalnih troškova pokretanja gospodarske aktivnosti poduzetnika početnika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hr-HR" sz="1600" dirty="0"/>
              <a:t>Potpora za troškove pri pokretanju gospodarske aktivnosti za  nabavu opreme, alata, inventara i zaštitnih sredstava, uređenje poslovnog prostora, izradu poslovnog plana, konzultantske usluge, potrebnu izobrazbu te izradu mrežne stranice i vizualnog identiteta </a:t>
            </a:r>
            <a:r>
              <a:rPr lang="hr-HR" sz="1600" b="1" dirty="0">
                <a:solidFill>
                  <a:schemeClr val="tx1"/>
                </a:solidFill>
              </a:rPr>
              <a:t>u visini od 50 % troškova (bez PDV-a), a najviše 3.000,00 kn po zahtjevu</a:t>
            </a:r>
            <a:r>
              <a:rPr lang="hr-HR" sz="1600" dirty="0">
                <a:solidFill>
                  <a:schemeClr val="tx1"/>
                </a:solidFill>
              </a:rPr>
              <a:t>, ukupno do 15.000,00 kn</a:t>
            </a:r>
          </a:p>
          <a:p>
            <a:pPr marL="285750" indent="-285750"/>
            <a:r>
              <a:rPr lang="hr-HR" sz="1600" dirty="0">
                <a:solidFill>
                  <a:schemeClr val="tx1"/>
                </a:solidFill>
              </a:rPr>
              <a:t>Poduzetnikom - početnikom smatra se gospodarski subjekt koji je upisan u odgovarajući registar u razdoblju ne dužem od dvije godine do dana podnošenja prijave na Javni poziv. Za ostvarivanje potpore potrebno je da korisnik ove mjere ima </a:t>
            </a:r>
            <a:r>
              <a:rPr lang="hr-HR" sz="1600" b="1" dirty="0">
                <a:solidFill>
                  <a:schemeClr val="tx1"/>
                </a:solidFill>
              </a:rPr>
              <a:t>najmanje jednog zaposlenog </a:t>
            </a:r>
            <a:r>
              <a:rPr lang="hr-HR" sz="1600" dirty="0">
                <a:solidFill>
                  <a:schemeClr val="tx1"/>
                </a:solidFill>
              </a:rPr>
              <a:t>(vlasnik/</a:t>
            </a:r>
            <a:r>
              <a:rPr lang="hr-HR" sz="1600" dirty="0" err="1">
                <a:solidFill>
                  <a:schemeClr val="tx1"/>
                </a:solidFill>
              </a:rPr>
              <a:t>ca</a:t>
            </a:r>
            <a:r>
              <a:rPr lang="hr-HR" sz="1600" dirty="0">
                <a:solidFill>
                  <a:schemeClr val="tx1"/>
                </a:solidFill>
              </a:rPr>
              <a:t> ili jedan zaposleni)</a:t>
            </a:r>
          </a:p>
          <a:p>
            <a:pPr marL="285750" indent="-285750"/>
            <a:r>
              <a:rPr lang="hr-HR" sz="1600" dirty="0">
                <a:solidFill>
                  <a:schemeClr val="tx1"/>
                </a:solidFill>
              </a:rPr>
              <a:t>Troškovi za kupnju vozila, najma poslovnog prostora, troškovi osnivanja odnosno registracije i osnivački kapital za trgovačka društva </a:t>
            </a:r>
            <a:r>
              <a:rPr lang="hr-HR" sz="1600" b="1" dirty="0">
                <a:solidFill>
                  <a:schemeClr val="tx1"/>
                </a:solidFill>
              </a:rPr>
              <a:t>neće se priznati</a:t>
            </a:r>
            <a:endParaRPr lang="hr-HR" sz="1600" dirty="0">
              <a:solidFill>
                <a:schemeClr val="tx1"/>
              </a:solidFill>
            </a:endParaRPr>
          </a:p>
          <a:p>
            <a:pPr marL="285750" indent="-285750"/>
            <a:r>
              <a:rPr lang="hr-HR" sz="1600" dirty="0">
                <a:solidFill>
                  <a:schemeClr val="tx1"/>
                </a:solidFill>
              </a:rPr>
              <a:t>Korisnik ove mjere neće moći koristiti potporu </a:t>
            </a:r>
            <a:r>
              <a:rPr lang="hr-HR" sz="1600" b="1" dirty="0">
                <a:solidFill>
                  <a:schemeClr val="tx1"/>
                </a:solidFill>
              </a:rPr>
              <a:t>za isti trošak </a:t>
            </a:r>
            <a:r>
              <a:rPr lang="hr-HR" sz="1600" dirty="0">
                <a:solidFill>
                  <a:schemeClr val="tx1"/>
                </a:solidFill>
              </a:rPr>
              <a:t>po ostalim mjerama sufinanciranja iz Općeg programa mjera</a:t>
            </a:r>
          </a:p>
          <a:p>
            <a:pPr marL="285750" indent="-285750"/>
            <a:r>
              <a:rPr lang="hr-HR" sz="1600" dirty="0">
                <a:solidFill>
                  <a:schemeClr val="tx1"/>
                </a:solidFill>
              </a:rPr>
              <a:t>Prijavu podnose subjekti malog gospodarstva – poduzetnici početnici, koji su u cijelosti u privatnom vlasništvu, sa sjedištem, odnosno prebivalištem na području Grada Crikvenice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2.6.</a:t>
            </a:r>
          </a:p>
        </p:txBody>
      </p:sp>
    </p:spTree>
    <p:extLst>
      <p:ext uri="{BB962C8B-B14F-4D97-AF65-F5344CB8AC3E}">
        <p14:creationId xmlns:p14="http://schemas.microsoft.com/office/powerpoint/2010/main" val="22257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PROGRAMI POTPORA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hr-HR" sz="3200" dirty="0"/>
              <a:t>Gradsko vijeće Grada Crikvenice donijelo je na  sjednici održanoj 20</a:t>
            </a:r>
            <a:r>
              <a:rPr lang="hr-HR" sz="3200" dirty="0">
                <a:solidFill>
                  <a:schemeClr val="tx1"/>
                </a:solidFill>
              </a:rPr>
              <a:t>.</a:t>
            </a:r>
            <a:r>
              <a:rPr lang="hr-HR" sz="3200" dirty="0">
                <a:solidFill>
                  <a:srgbClr val="FF0000"/>
                </a:solidFill>
              </a:rPr>
              <a:t> </a:t>
            </a:r>
            <a:r>
              <a:rPr lang="hr-HR" sz="3200" dirty="0">
                <a:solidFill>
                  <a:schemeClr val="tx1"/>
                </a:solidFill>
              </a:rPr>
              <a:t>prosinca 2017</a:t>
            </a:r>
            <a:r>
              <a:rPr lang="hr-HR" sz="3200" dirty="0"/>
              <a:t>.: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hr-HR" sz="2800" b="1" dirty="0"/>
              <a:t>Program mjera za poticanje razvoja poduzetništva za 2018. g. 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hr-HR" sz="2800" b="1" dirty="0"/>
              <a:t>Program potpora razvoju poljoprivrede za 2018. g.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hr-HR" sz="2800" b="1" dirty="0"/>
              <a:t>Program potpora razvoju ribarstva za 2018. g. </a:t>
            </a:r>
          </a:p>
        </p:txBody>
      </p:sp>
      <p:pic>
        <p:nvPicPr>
          <p:cNvPr id="5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11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2800" dirty="0"/>
              <a:t>Sufinanciranje troškova izrade projektnih prijedloga za sufinanciranje iz fondova Europske unije  i nacionalnih fondova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Potpora za troškove savjetodavnih usluga pri izradi projektne prijave i pripreme popratne dokumentacije za prijavu na natječaj. Iznos potpore </a:t>
            </a:r>
            <a:r>
              <a:rPr lang="hr-HR" b="1" dirty="0"/>
              <a:t>u visini od 50 % troškova, a najviše 5.000,00 kn po zahtjevu</a:t>
            </a:r>
            <a:r>
              <a:rPr lang="hr-HR" dirty="0"/>
              <a:t>, odnosno ukupno do 30.000,00 kn </a:t>
            </a:r>
            <a:r>
              <a:rPr lang="hr-HR" b="1" dirty="0"/>
              <a:t>–</a:t>
            </a:r>
            <a:r>
              <a:rPr lang="hr-HR" dirty="0"/>
              <a:t> </a:t>
            </a:r>
            <a:r>
              <a:rPr lang="hr-HR" b="1" dirty="0"/>
              <a:t>dvostruko financiranje nije dozvoljeno</a:t>
            </a:r>
          </a:p>
          <a:p>
            <a:endParaRPr lang="hr-HR" sz="400" dirty="0"/>
          </a:p>
          <a:p>
            <a:r>
              <a:rPr lang="hr-HR" sz="2000" dirty="0"/>
              <a:t>Prijavu podnose subjekti malog gospodarstva koji su u cijelosti u privatnom vlasništvu, sa sjedištem, odnosno prebivalištem na području Grada Crikvenice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2.7.</a:t>
            </a:r>
          </a:p>
        </p:txBody>
      </p:sp>
    </p:spTree>
    <p:extLst>
      <p:ext uri="{BB962C8B-B14F-4D97-AF65-F5344CB8AC3E}">
        <p14:creationId xmlns:p14="http://schemas.microsoft.com/office/powerpoint/2010/main" val="4133973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2800" dirty="0"/>
              <a:t>Programi razvoja poduzetničkih sposobnosti djece, mladih, učeničke zadruge, </a:t>
            </a:r>
            <a:r>
              <a:rPr lang="hr-HR" sz="2800" dirty="0" err="1"/>
              <a:t>startup</a:t>
            </a:r>
            <a:r>
              <a:rPr lang="hr-HR" sz="2800" dirty="0"/>
              <a:t> inkubator sl.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vi-VN" dirty="0"/>
              <a:t>Promicanje poduzetničkog razmišljanja, natjecanje u poduzetničkim idejama i nagrađivanje najboljih, sufinanciranje troškova opreme i materijala potrebnog za rad inkubatora, pokretanje rada zadruga u prve dvije godine od osnivanja, najviše </a:t>
            </a:r>
            <a:r>
              <a:rPr lang="vi-VN" b="1" dirty="0"/>
              <a:t>do 3.000,00 kn</a:t>
            </a:r>
            <a:r>
              <a:rPr lang="hr-HR" dirty="0"/>
              <a:t>, s</a:t>
            </a:r>
            <a:r>
              <a:rPr lang="vi-VN" dirty="0"/>
              <a:t>ufinanciranje troškova predavača, najviše </a:t>
            </a:r>
            <a:r>
              <a:rPr lang="vi-VN" b="1" dirty="0"/>
              <a:t>2.000,00 kn godišnje</a:t>
            </a:r>
            <a:r>
              <a:rPr lang="vi-VN" dirty="0"/>
              <a:t>, te nagrađivanje najboljih radova u ukupnom iznosu </a:t>
            </a:r>
            <a:r>
              <a:rPr lang="vi-VN" b="1" dirty="0"/>
              <a:t>od 5.000,00 kn</a:t>
            </a:r>
            <a:r>
              <a:rPr lang="vi-VN" dirty="0"/>
              <a:t>, odnosno u iznosu utvrđenom proračunom</a:t>
            </a:r>
            <a:endParaRPr lang="hr-HR" dirty="0"/>
          </a:p>
          <a:p>
            <a:endParaRPr lang="hr-HR" dirty="0"/>
          </a:p>
          <a:p>
            <a:r>
              <a:rPr lang="hr-HR" sz="2000" dirty="0"/>
              <a:t>Prijavu podnose </a:t>
            </a:r>
            <a:r>
              <a:rPr lang="hr-HR" dirty="0"/>
              <a:t>polaznici dječjeg vrtića, učenici osnovnih škola i učenici srednjih škola na području grada, učeničke zadruge, mladi do 30 godina starosti</a:t>
            </a:r>
            <a:endParaRPr lang="hr-HR" sz="2000" dirty="0"/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3.1.</a:t>
            </a:r>
          </a:p>
        </p:txBody>
      </p:sp>
    </p:spTree>
    <p:extLst>
      <p:ext uri="{BB962C8B-B14F-4D97-AF65-F5344CB8AC3E}">
        <p14:creationId xmlns:p14="http://schemas.microsoft.com/office/powerpoint/2010/main" val="3188084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3200" dirty="0"/>
              <a:t>Subvencioniranje kamatne stope za poduzetničke kredite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vi-VN" b="1" dirty="0"/>
              <a:t>2</a:t>
            </a:r>
            <a:r>
              <a:rPr lang="hr-HR" b="1" dirty="0"/>
              <a:t> </a:t>
            </a:r>
            <a:r>
              <a:rPr lang="vi-VN" b="1" dirty="0"/>
              <a:t>–</a:t>
            </a:r>
            <a:r>
              <a:rPr lang="hr-HR" b="1" dirty="0"/>
              <a:t> </a:t>
            </a:r>
            <a:r>
              <a:rPr lang="vi-VN" b="1" dirty="0"/>
              <a:t>3</a:t>
            </a:r>
            <a:r>
              <a:rPr lang="hr-HR" b="1" dirty="0"/>
              <a:t> </a:t>
            </a:r>
            <a:r>
              <a:rPr lang="vi-VN" b="1" dirty="0"/>
              <a:t>% subvencija kamatne stope </a:t>
            </a:r>
            <a:r>
              <a:rPr lang="vi-VN" dirty="0"/>
              <a:t>za poduzetničke kredite iz Programa kreditiranja poduzetnika, planirani iznos 300.000</a:t>
            </a:r>
            <a:r>
              <a:rPr lang="hr-HR" dirty="0"/>
              <a:t>,00</a:t>
            </a:r>
            <a:r>
              <a:rPr lang="vi-VN" dirty="0"/>
              <a:t> kn godišnje, odnosno u iznosu utvrđenom proračunom</a:t>
            </a:r>
            <a:endParaRPr lang="hr-HR" dirty="0"/>
          </a:p>
          <a:p>
            <a:endParaRPr lang="vi-VN" dirty="0"/>
          </a:p>
          <a:p>
            <a:r>
              <a:rPr lang="vi-VN" dirty="0"/>
              <a:t>Prijavu podnose subjekti malog gospodarstva koji su u cijelosti u privatnom vlasništvu, sa sjedištem, odnosno prebivalištem na području Grada Crikvenice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4.1.</a:t>
            </a:r>
          </a:p>
        </p:txBody>
      </p:sp>
    </p:spTree>
    <p:extLst>
      <p:ext uri="{BB962C8B-B14F-4D97-AF65-F5344CB8AC3E}">
        <p14:creationId xmlns:p14="http://schemas.microsoft.com/office/powerpoint/2010/main" val="615171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3200" dirty="0"/>
              <a:t>Sufinanciranje  izrade poduzetničkih planova / investicijskih studija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Potpora za trošak izrade poslovnog plana / investicijske studije koju izrađuje Poduzetnički centar </a:t>
            </a:r>
            <a:r>
              <a:rPr lang="hr-HR" b="1" dirty="0"/>
              <a:t>u iznosu od 30 % vrijednosti, a najviše  3.000,00 kn po zahtjevu</a:t>
            </a:r>
            <a:r>
              <a:rPr lang="hr-HR" dirty="0"/>
              <a:t>,  odnosno ukupno do 15.000,00 kn</a:t>
            </a:r>
          </a:p>
          <a:p>
            <a:endParaRPr lang="vi-VN" sz="2000" dirty="0"/>
          </a:p>
          <a:p>
            <a:r>
              <a:rPr lang="vi-VN" sz="2000" dirty="0"/>
              <a:t>Prijavu podnose subjekti malog gospodarstva koji su u cijelosti u privatnom vlasništvu, sa sjedištem, odnosno prebivalištem na području Grada Crikvenice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4.3.</a:t>
            </a:r>
          </a:p>
        </p:txBody>
      </p:sp>
    </p:spTree>
    <p:extLst>
      <p:ext uri="{BB962C8B-B14F-4D97-AF65-F5344CB8AC3E}">
        <p14:creationId xmlns:p14="http://schemas.microsoft.com/office/powerpoint/2010/main" val="218453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3200" dirty="0"/>
              <a:t>Program razvoja ženskog poduzetništva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Ulaganje u projekte ženskog poduzetništva sa svrhom tehnološkog unaprjeđenja poslovanja: sufinanciranje nabavke opreme, alata i inventara, sufinanciranje uređenja unutarnjeg poslovnog prostora/radionice, sufinanciranje nabavke informatičke opreme i poslovnog softvera, sufinanciranje troškova čuvanja djece poduzetnicama početnicama </a:t>
            </a:r>
            <a:r>
              <a:rPr lang="hr-HR" b="1" dirty="0"/>
              <a:t>u visini od 40 % troškova</a:t>
            </a:r>
            <a:r>
              <a:rPr lang="hr-HR" dirty="0"/>
              <a:t>;  potpora može iznositi </a:t>
            </a:r>
            <a:r>
              <a:rPr lang="hr-HR" b="1" dirty="0"/>
              <a:t>najviše 5.000,00 kn po zahtjevu</a:t>
            </a:r>
            <a:r>
              <a:rPr lang="hr-HR" dirty="0"/>
              <a:t>, odnosno ukupno do 30.000,00 kn</a:t>
            </a:r>
          </a:p>
          <a:p>
            <a:endParaRPr lang="vi-VN" dirty="0"/>
          </a:p>
          <a:p>
            <a:r>
              <a:rPr lang="vi-VN" dirty="0"/>
              <a:t>Prijave podnose </a:t>
            </a:r>
            <a:r>
              <a:rPr lang="hr-HR" dirty="0"/>
              <a:t>žene poduzetnice s prebivalištem (vlasnice obrta)  ili sjedištem na području grada (vlasnice trgovačkog društva – većinski udio)</a:t>
            </a:r>
            <a:endParaRPr lang="vi-VN" dirty="0"/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5.1.</a:t>
            </a:r>
          </a:p>
        </p:txBody>
      </p:sp>
    </p:spTree>
    <p:extLst>
      <p:ext uri="{BB962C8B-B14F-4D97-AF65-F5344CB8AC3E}">
        <p14:creationId xmlns:p14="http://schemas.microsoft.com/office/powerpoint/2010/main" val="2306500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3200" dirty="0"/>
              <a:t>Program očuvanja deficitarnih zanimanja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Sufinanciranje troškova najma poslovnog prostora </a:t>
            </a:r>
            <a:r>
              <a:rPr lang="hr-HR" b="1" dirty="0"/>
              <a:t>do 50 % ili 5.000,00 kn po zahtjevu</a:t>
            </a:r>
            <a:r>
              <a:rPr lang="hr-HR" dirty="0"/>
              <a:t> i stručne prakse </a:t>
            </a:r>
            <a:r>
              <a:rPr lang="hr-HR" b="1" dirty="0"/>
              <a:t>do 500,00 kn mjesečno</a:t>
            </a:r>
            <a:r>
              <a:rPr lang="hr-HR" dirty="0"/>
              <a:t>, minimalno sedam mjeseci, uz mogućnost kombinacije s mjerama Zavoda za zapošljavanje, </a:t>
            </a:r>
            <a:r>
              <a:rPr lang="hr-HR" b="1" dirty="0"/>
              <a:t>do 5.000,00 kn po zahtjevu</a:t>
            </a:r>
            <a:r>
              <a:rPr lang="hr-HR" dirty="0"/>
              <a:t>, odnosno ukupno do 20.000,00 kn polaznicima s prebivalištem na području Grada Crikvenice</a:t>
            </a:r>
          </a:p>
          <a:p>
            <a:endParaRPr lang="hr-HR" dirty="0"/>
          </a:p>
          <a:p>
            <a:r>
              <a:rPr lang="hr-HR" dirty="0"/>
              <a:t>Prijavu podnose subjekti malog gospodarstva koji su u cijelosti u privatnom vlasništvu, sa sjedištem odnosno prebivalištem na području Grada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5.2.</a:t>
            </a:r>
          </a:p>
        </p:txBody>
      </p:sp>
    </p:spTree>
    <p:extLst>
      <p:ext uri="{BB962C8B-B14F-4D97-AF65-F5344CB8AC3E}">
        <p14:creationId xmlns:p14="http://schemas.microsoft.com/office/powerpoint/2010/main" val="3971938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8389" y="351309"/>
            <a:ext cx="8220075" cy="1133475"/>
          </a:xfrm>
        </p:spPr>
        <p:txBody>
          <a:bodyPr/>
          <a:lstStyle/>
          <a:p>
            <a:r>
              <a:rPr lang="hr-HR" sz="3600" dirty="0"/>
              <a:t>Poticanje zaposlenja mladih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09150"/>
            <a:ext cx="8220075" cy="3924105"/>
          </a:xfrm>
        </p:spPr>
        <p:txBody>
          <a:bodyPr/>
          <a:lstStyle/>
          <a:p>
            <a:r>
              <a:rPr lang="hr-HR" dirty="0"/>
              <a:t>Sufinanciranje troškova neto plaće </a:t>
            </a:r>
            <a:r>
              <a:rPr lang="hr-HR" b="1" dirty="0"/>
              <a:t>u iznosu do 700,00 kn </a:t>
            </a:r>
            <a:r>
              <a:rPr lang="hr-HR" dirty="0"/>
              <a:t>mjesečno po zaposlenoj mladoj osobi do 30 godina na neodređeno vrijeme, odnosno </a:t>
            </a:r>
            <a:r>
              <a:rPr lang="hr-HR" b="1" dirty="0"/>
              <a:t>8.400,00 kn po zaposlenom </a:t>
            </a:r>
            <a:r>
              <a:rPr lang="hr-HR" dirty="0"/>
              <a:t>uz uvjet korištenja mjere Ministarstva rada i mirovinskog sustava sukladno Zakonu o doprinosima za zapošljavanje mladih na neodređeno vrijeme – ukupni iznos potpore osiguran proračunom je 42.000,00 kn</a:t>
            </a:r>
          </a:p>
          <a:p>
            <a:endParaRPr lang="vi-VN" dirty="0"/>
          </a:p>
          <a:p>
            <a:r>
              <a:rPr lang="vi-VN" dirty="0"/>
              <a:t>Prijavu podnose subjekti malog gospodarstva koji su u cijelosti u privatnom vlasništvu, sa sjedištem odnosno prebivalištem na području Grada</a:t>
            </a:r>
          </a:p>
        </p:txBody>
      </p:sp>
      <p:sp>
        <p:nvSpPr>
          <p:cNvPr id="5" name="TekstniOkvir 4"/>
          <p:cNvSpPr txBox="1"/>
          <p:nvPr/>
        </p:nvSpPr>
        <p:spPr>
          <a:xfrm rot="16200000">
            <a:off x="-673742" y="673743"/>
            <a:ext cx="18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MJERA 6.1.</a:t>
            </a:r>
          </a:p>
        </p:txBody>
      </p:sp>
    </p:spTree>
    <p:extLst>
      <p:ext uri="{BB962C8B-B14F-4D97-AF65-F5344CB8AC3E}">
        <p14:creationId xmlns:p14="http://schemas.microsoft.com/office/powerpoint/2010/main" val="1742805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484784"/>
            <a:ext cx="7886700" cy="285273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r-HR" b="1" dirty="0">
                <a:solidFill>
                  <a:srgbClr val="0070C0"/>
                </a:solidFill>
                <a:latin typeface="Cambria" panose="02040503050406030204" pitchFamily="18" charset="0"/>
              </a:rPr>
              <a:t>PROGRAM POTPORA POLJOPRIVREDI NA PODRUČJU GRADA CRIKVENICE</a:t>
            </a:r>
            <a:endParaRPr lang="hr-HR" sz="3200" dirty="0">
              <a:latin typeface="Cambria" panose="02040503050406030204" pitchFamily="18" charset="0"/>
            </a:endParaRPr>
          </a:p>
        </p:txBody>
      </p:sp>
      <p:pic>
        <p:nvPicPr>
          <p:cNvPr id="4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36634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6510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36758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36510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415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MJERE ZA POTICANJE</a:t>
            </a:r>
            <a:br>
              <a:rPr lang="hr-HR" sz="3600" dirty="0"/>
            </a:br>
            <a:r>
              <a:rPr lang="hr-HR" sz="3600" dirty="0"/>
              <a:t>POLJOPRIVREDE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r-HR" sz="2400" dirty="0"/>
              <a:t>SUFINANCIRANJE NABAVE SADNOG MATERIJALA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r-HR" sz="2400" dirty="0"/>
              <a:t>STJECANJE STRUČNOG OSPOSOBLJAVANJA/OBRAZOVANJA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r-HR" sz="2400" dirty="0"/>
              <a:t>SUFINANCIRANJE NABAVE KOŠNICA I PČELARSKE OPREME</a:t>
            </a:r>
          </a:p>
          <a:p>
            <a:pPr>
              <a:lnSpc>
                <a:spcPct val="200000"/>
              </a:lnSpc>
              <a:buFont typeface="+mj-lt"/>
              <a:buAutoNum type="arabicPeriod"/>
            </a:pPr>
            <a:r>
              <a:rPr lang="hr-HR" sz="2400" dirty="0"/>
              <a:t>NABAVA POLJOPRIVREDNE MEHANIZACIJE I OPREME</a:t>
            </a:r>
          </a:p>
        </p:txBody>
      </p:sp>
      <p:pic>
        <p:nvPicPr>
          <p:cNvPr id="5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514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REALIZACIJA U 2017. GODINI</a:t>
            </a:r>
          </a:p>
        </p:txBody>
      </p:sp>
      <p:graphicFrame>
        <p:nvGraphicFramePr>
          <p:cNvPr id="7" name="Rezervirano mjesto sadržaja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601010"/>
              </p:ext>
            </p:extLst>
          </p:nvPr>
        </p:nvGraphicFramePr>
        <p:xfrm>
          <a:off x="467999" y="1988841"/>
          <a:ext cx="8208002" cy="2160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05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RED. BROJ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PODUZETNIK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IZNOS ULAGANJA 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TRAŽENI IZNOS 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UGOVORENI IZNOS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2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OPG MILJENKO MANESTAR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34.859,69    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10.000,00    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10.000,00    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72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2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KUĆE KAMENE D.O.O.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7.338,37    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2.201,51    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2.201,50    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27">
                <a:tc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UKUPNO: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42.198,06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12.201,51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12.201,51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1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PROGRAM MJERA POTICANJA RAZVOJA PODUZETNIŠTVA NA PODRUČJU GRADA CRIKVENICE ZA 2018. GODINU</a:t>
            </a:r>
            <a:endParaRPr lang="hr-HR" sz="32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36634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6510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36758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36510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716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Sufinanciranje nabave sadnog materijala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Dodjela potpore za nabavu deklariranog sadnog materijala </a:t>
            </a:r>
            <a:r>
              <a:rPr lang="hr-HR" sz="2400" b="1" dirty="0"/>
              <a:t>u iznosu do 50 % troškova, a najviše do 1.500,00 kn po zahtjevu</a:t>
            </a:r>
            <a:r>
              <a:rPr lang="hr-HR" sz="2400" dirty="0"/>
              <a:t>, odnosno ukupno do 9.000,00 kn</a:t>
            </a:r>
          </a:p>
          <a:p>
            <a:endParaRPr lang="hr-HR" sz="2400" dirty="0"/>
          </a:p>
          <a:p>
            <a:r>
              <a:rPr lang="hr-HR" sz="2400" dirty="0"/>
              <a:t>Prijave podnose OPG-i, trgovačka društva, obrti, zadruge sa sjedištem/prebivalištem na području Grada Crikvenice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67544" y="33265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278921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33475"/>
          </a:xfrm>
        </p:spPr>
        <p:txBody>
          <a:bodyPr/>
          <a:lstStyle/>
          <a:p>
            <a:r>
              <a:rPr lang="hr-HR" sz="3600" dirty="0"/>
              <a:t>Stjecanje stručnog</a:t>
            </a:r>
            <a:br>
              <a:rPr lang="hr-HR" sz="3600" dirty="0"/>
            </a:br>
            <a:r>
              <a:rPr lang="hr-HR" sz="3600" dirty="0"/>
              <a:t>osposobljavanja/obrazovanja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44216"/>
            <a:ext cx="8220075" cy="4133056"/>
          </a:xfrm>
        </p:spPr>
        <p:txBody>
          <a:bodyPr/>
          <a:lstStyle/>
          <a:p>
            <a:r>
              <a:rPr lang="hr-HR" sz="2400" dirty="0"/>
              <a:t>Potpora u pokriću dijela troškova </a:t>
            </a:r>
            <a:r>
              <a:rPr lang="hr-HR" sz="2400" b="1" dirty="0"/>
              <a:t>do 50 %, a najviše do 1.000,00 kn po zahtjevu</a:t>
            </a:r>
            <a:r>
              <a:rPr lang="hr-HR" sz="2400" dirty="0"/>
              <a:t>, odnosno ukupno do 5.000,00 kn</a:t>
            </a:r>
            <a:endParaRPr lang="hr-HR" sz="2400" b="1" dirty="0"/>
          </a:p>
          <a:p>
            <a:endParaRPr lang="hr-HR" sz="2400" dirty="0"/>
          </a:p>
          <a:p>
            <a:r>
              <a:rPr lang="hr-HR" sz="2400" dirty="0"/>
              <a:t>Prijave podnose OPG-i, trgovačka društva, obrti, zadruge sa sjedištem/prebivalištem na području Grada Crikvenice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67544" y="33265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84068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Sufinanciranje nabave novih</a:t>
            </a:r>
            <a:br>
              <a:rPr lang="hr-HR" sz="3600" dirty="0"/>
            </a:br>
            <a:r>
              <a:rPr lang="hr-HR" sz="3600" dirty="0"/>
              <a:t>košnica i pčelarske opreme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Potpora u pokriću dijela troškova nabave novih košnica i nove pčelarske opreme </a:t>
            </a:r>
            <a:r>
              <a:rPr lang="hr-HR" sz="2400" b="1" dirty="0"/>
              <a:t>do 50 %, a najviše do 1.500,00 kn po zahtjevu</a:t>
            </a:r>
            <a:r>
              <a:rPr lang="hr-HR" sz="2400" dirty="0"/>
              <a:t>, odnosno ukupno do 5.000,00 kn</a:t>
            </a:r>
            <a:endParaRPr lang="hr-HR" sz="2400" b="1" dirty="0"/>
          </a:p>
          <a:p>
            <a:endParaRPr lang="hr-HR" sz="2400" dirty="0"/>
          </a:p>
          <a:p>
            <a:r>
              <a:rPr lang="hr-HR" sz="2400" dirty="0"/>
              <a:t>Prijave podnose OPG-i, trgovačka društva, obrti, zadruge sa sjedištem/prebivalištem na području Grada Crikvenice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67544" y="33265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11341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Nabava poljoprivredne</a:t>
            </a:r>
            <a:br>
              <a:rPr lang="hr-HR" sz="3600" dirty="0"/>
            </a:br>
            <a:r>
              <a:rPr lang="hr-HR" sz="3600" dirty="0"/>
              <a:t>mehanizacije i opreme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dirty="0"/>
              <a:t>Potpora u pokriću dijela troškova nabave poljoprivredne mehanizacije i opreme </a:t>
            </a:r>
            <a:r>
              <a:rPr lang="hr-HR" sz="2400" b="1" dirty="0"/>
              <a:t>do 30 %, a najviše do 10.000,00 kn po zahtjevu</a:t>
            </a:r>
            <a:r>
              <a:rPr lang="hr-HR" sz="2400" dirty="0"/>
              <a:t>, odnosno do 50.000,00 kn</a:t>
            </a:r>
            <a:endParaRPr lang="hr-HR" sz="2400" b="1" dirty="0"/>
          </a:p>
          <a:p>
            <a:endParaRPr lang="hr-HR" sz="2400" dirty="0"/>
          </a:p>
          <a:p>
            <a:r>
              <a:rPr lang="hr-HR" sz="2400" dirty="0"/>
              <a:t>Prijave podnose OPG-i, trgovačka društva, obrti, zadruge sa sjedištem/prebivalištem na području Grada Crikvenice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467544" y="332655"/>
            <a:ext cx="72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0" dir="3600000" algn="tl" rotWithShape="0">
                    <a:srgbClr val="0070C0">
                      <a:alpha val="90000"/>
                    </a:srgbClr>
                  </a:outerShdw>
                </a:effectLst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2396322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484784"/>
            <a:ext cx="7886700" cy="2852737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hr-HR" altLang="x-none" b="1" dirty="0">
                <a:solidFill>
                  <a:srgbClr val="0070C0"/>
                </a:solidFill>
                <a:latin typeface="Cambria" panose="02040503050406030204" pitchFamily="18" charset="0"/>
              </a:rPr>
              <a:t>PROGRAM POTPORA RAZVOJU RIBARSTVA NA PODRUČJU GRADA CRIKVENICE ZA 2018. GODINU</a:t>
            </a:r>
            <a:endParaRPr lang="hr-HR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36634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6510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36758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36510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705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REALIZACIJA U 2016. GODINI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90465"/>
              </p:ext>
            </p:extLst>
          </p:nvPr>
        </p:nvGraphicFramePr>
        <p:xfrm>
          <a:off x="467999" y="1772816"/>
          <a:ext cx="8208002" cy="206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RED. BROJ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PODUZETNIK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IZNOS ULAGANJA 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TRAŽENI IZNOS 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UGOVORENI IZNOS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ALBIN KLEMENT</a:t>
                      </a: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  4.742,90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4.742,90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4.742,90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DAMASI D.O.O.</a:t>
                      </a: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   5.259,44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5.000,00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5.000,00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ZEUS FABER D.O.O.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 5.625,00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5.000,00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5.000,00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UKUPNO: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15.627,34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14.742,90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14.742,90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325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REALIZACIJA U 2017. GODINI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862012"/>
              </p:ext>
            </p:extLst>
          </p:nvPr>
        </p:nvGraphicFramePr>
        <p:xfrm>
          <a:off x="467999" y="1772816"/>
          <a:ext cx="8208002" cy="2967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RED. BROJ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PODUZETNIK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IZNOS ULAGANJA 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TRAŽENI IZNOS 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UGOVORENI IZNOS</a:t>
                      </a:r>
                      <a:endParaRPr lang="hr-HR" sz="14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1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RIBARSKI OBRT BRUNO SUDEN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   7.560,00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7.500,00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7.500,00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2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ARBUN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   7.135,39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7.135,39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7.135,39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3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RIBAR ŽELJKO VUKIĆ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               6.800,00   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6.800,00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6.800,00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4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RIBAR</a:t>
                      </a:r>
                      <a:r>
                        <a:rPr lang="hr-HR" sz="1400" u="none" strike="noStrike" baseline="0" dirty="0">
                          <a:effectLst/>
                          <a:latin typeface="+mn-lt"/>
                        </a:rPr>
                        <a:t> VEDRAN GREGOVIĆ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               7.373,43   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7.373,43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7.373,43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5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ZEUS FABER d.o.o.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>
                          <a:effectLst/>
                          <a:latin typeface="+mn-lt"/>
                        </a:rPr>
                        <a:t>             10.110,80    </a:t>
                      </a:r>
                      <a:endParaRPr lang="hr-H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7.500,00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u="none" strike="noStrike" dirty="0">
                          <a:effectLst/>
                          <a:latin typeface="+mn-lt"/>
                        </a:rPr>
                        <a:t>                         -     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endParaRPr lang="hr-HR" sz="14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UKUPNO: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38.979,62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36.308,82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28.808,82</a:t>
                      </a: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98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33475"/>
          </a:xfrm>
        </p:spPr>
        <p:txBody>
          <a:bodyPr/>
          <a:lstStyle/>
          <a:p>
            <a:r>
              <a:rPr lang="pl-PL" sz="3200" dirty="0"/>
              <a:t>Mjere za poticanje ribarstva do 7.500,00 kn</a:t>
            </a:r>
            <a:br>
              <a:rPr lang="pl-PL" sz="3200" dirty="0"/>
            </a:br>
            <a:r>
              <a:rPr lang="pl-PL" sz="3200" dirty="0"/>
              <a:t>po zahtjevu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600200"/>
            <a:ext cx="8425755" cy="4133056"/>
          </a:xfrm>
        </p:spPr>
        <p:txBody>
          <a:bodyPr/>
          <a:lstStyle/>
          <a:p>
            <a:r>
              <a:rPr lang="vi-VN" dirty="0"/>
              <a:t>troškovi kupnje opreme za očuvanje i unaprjeđenje kvalitete proizvoda ribarstva (oprema za proizvodnju leda te čuvanje i skladištenje ulova u uvjetima kontrolirane temperature poput ledomata ili drugih uređaja ili opreme za poleđivanje/šokiranje ribe, izotermičkih kontejnera za čuvanje ulova, sustava za zamrzavanje i sl.)</a:t>
            </a:r>
            <a:endParaRPr lang="hr-HR" dirty="0"/>
          </a:p>
          <a:p>
            <a:endParaRPr lang="vi-VN" sz="1400" dirty="0"/>
          </a:p>
          <a:p>
            <a:r>
              <a:rPr lang="vi-VN" dirty="0"/>
              <a:t>troškovi kupnje opreme za unaprjeđenje sigurnosti plovidbe (oprema za spašavanje i signalizaciju), opreme za unaprjeđenje higijensko-tehničkih uvjeta na plovilu (sanitarni čvor na plovilu, uređaji za sušenje i dezinfekciju ruku, uređaji za grijanje vode, rezervoar za pitku vodu, hidrofor i sl.), uređaji i elektronička oprema za navigaciju i komunikaciju, uređaji za proizvodnju  električne energije na plovilu (elektroagregati i alternatori)</a:t>
            </a:r>
          </a:p>
        </p:txBody>
      </p:sp>
    </p:spTree>
    <p:extLst>
      <p:ext uri="{BB962C8B-B14F-4D97-AF65-F5344CB8AC3E}">
        <p14:creationId xmlns:p14="http://schemas.microsoft.com/office/powerpoint/2010/main" val="1286858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Prijavitelji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Vlasnici/ovlaštenici važeće povlastice za obavljanje gospodarskog ribolova na moru sukladno Zakonu o morskom ribarstvu („Narodne novine“ 81/13, 14/14 i 152/14, 62/17) i podzakonskim aktima te Pravilniku o dodjeli državne potpore u sektoru ribarstva i </a:t>
            </a:r>
            <a:r>
              <a:rPr lang="hr-HR" dirty="0" err="1"/>
              <a:t>akvakulture</a:t>
            </a:r>
            <a:r>
              <a:rPr lang="hr-HR" dirty="0"/>
              <a:t> („Narodne novine“ broj 36/15) s prebivalištem na području Grada Crikvenice</a:t>
            </a:r>
          </a:p>
        </p:txBody>
      </p:sp>
    </p:spTree>
    <p:extLst>
      <p:ext uri="{BB962C8B-B14F-4D97-AF65-F5344CB8AC3E}">
        <p14:creationId xmlns:p14="http://schemas.microsoft.com/office/powerpoint/2010/main" val="16936527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AKTUALNI JAVNI POZIV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b="1" dirty="0"/>
              <a:t>JAVNI POZIV </a:t>
            </a:r>
            <a:r>
              <a:rPr lang="hr-HR" sz="2400" dirty="0"/>
              <a:t>za podnošenje prijava za </a:t>
            </a:r>
            <a:r>
              <a:rPr lang="hr-HR" sz="2400" dirty="0">
                <a:solidFill>
                  <a:schemeClr val="tx1"/>
                </a:solidFill>
              </a:rPr>
              <a:t>dodjelu potpora </a:t>
            </a:r>
            <a:r>
              <a:rPr lang="hr-HR" sz="2400" dirty="0"/>
              <a:t>iz Programa mjera poticanja razvoja poduzetništva na području Grada Crikvenice objavljen je na mrežnoj stranici Grada Crikvenice </a:t>
            </a:r>
            <a:r>
              <a:rPr lang="hr-HR" sz="2400" dirty="0">
                <a:hlinkClick r:id="rId2"/>
              </a:rPr>
              <a:t>www.crikvenica.hr</a:t>
            </a:r>
            <a:r>
              <a:rPr lang="hr-HR" sz="2400" dirty="0"/>
              <a:t>  - rok za prijavu: 15. ožujka 2018. g. </a:t>
            </a:r>
            <a:endParaRPr lang="hr-HR" sz="24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/>
              <a:t>Kontakt:</a:t>
            </a:r>
            <a:r>
              <a:rPr lang="hr-HR" sz="2400" dirty="0"/>
              <a:t> </a:t>
            </a:r>
            <a:r>
              <a:rPr lang="hr-HR" sz="2400" b="1" dirty="0">
                <a:solidFill>
                  <a:srgbClr val="002060"/>
                </a:solidFill>
              </a:rPr>
              <a:t>poduzetnici@crikvenica.hr </a:t>
            </a:r>
            <a:r>
              <a:rPr lang="hr-HR" sz="2400" b="1" dirty="0"/>
              <a:t>ili tel. Odsjeka za gospodarstvo, turizam i projekte: 051/455-408, 455-409</a:t>
            </a:r>
          </a:p>
        </p:txBody>
      </p:sp>
    </p:spTree>
    <p:extLst>
      <p:ext uri="{BB962C8B-B14F-4D97-AF65-F5344CB8AC3E}">
        <p14:creationId xmlns:p14="http://schemas.microsoft.com/office/powerpoint/2010/main" val="360376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SVRHA PROGRAMA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28192"/>
            <a:ext cx="8220075" cy="4133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100"/>
              <a:t>STVARANJE </a:t>
            </a:r>
            <a:r>
              <a:rPr lang="hr-HR" sz="2100" dirty="0"/>
              <a:t>POVOLJNOG PODUZETNIČKOG OKRUŽENJA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100" dirty="0"/>
              <a:t>RAZVIJANJE POVOLJNE PODUZETNIČKE KLIME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2100" dirty="0"/>
              <a:t>OSIGURANJE PREDUVJETA ZA RAZVOJ PODUZETNIČKIH SPOSOBNOSTI</a:t>
            </a:r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endParaRPr lang="hr-HR" sz="1600" dirty="0"/>
          </a:p>
          <a:p>
            <a:pPr marL="0" indent="0" algn="ctr">
              <a:buNone/>
            </a:pPr>
            <a:r>
              <a:rPr lang="hr-HR" sz="3200" b="1" dirty="0">
                <a:solidFill>
                  <a:srgbClr val="002060"/>
                </a:solidFill>
              </a:rPr>
              <a:t>REZULTAT:</a:t>
            </a:r>
            <a:r>
              <a:rPr lang="hr-HR" sz="2800" b="1" dirty="0"/>
              <a:t> </a:t>
            </a:r>
          </a:p>
          <a:p>
            <a:pPr marL="0" indent="0" algn="ctr">
              <a:buNone/>
            </a:pPr>
            <a:r>
              <a:rPr lang="hr-HR" sz="2800" b="1" dirty="0"/>
              <a:t>GRAD CRIKVENICA JE TREĆI GRAD U RH DOBITNIK</a:t>
            </a:r>
            <a:br>
              <a:rPr lang="hr-HR" sz="2800" b="1" dirty="0"/>
            </a:br>
            <a:r>
              <a:rPr lang="hr-HR" sz="2800" b="1" dirty="0"/>
              <a:t>BFC CERTIFIKATA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 descr="C:\Users\DenisseMK\AppData\Local\Microsoft\Windows\Temporary Internet Files\Content.Outlook\KSKR5B6K\BFC SEE FINAL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216" y="2996952"/>
            <a:ext cx="2519568" cy="126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26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ROK ZA PRIJAVU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/>
              <a:t>Javni poziv je otvoren do </a:t>
            </a:r>
            <a:r>
              <a:rPr lang="hr-HR" sz="2400" b="1" dirty="0"/>
              <a:t>15. ožujka 2018. </a:t>
            </a:r>
            <a:r>
              <a:rPr lang="hr-HR" sz="2400" dirty="0"/>
              <a:t>odnosno do iskorištenja sredstava koja su osigurana u Proračunu Grada Crikvenice za 2018. godinu</a:t>
            </a:r>
          </a:p>
        </p:txBody>
      </p:sp>
    </p:spTree>
    <p:extLst>
      <p:ext uri="{BB962C8B-B14F-4D97-AF65-F5344CB8AC3E}">
        <p14:creationId xmlns:p14="http://schemas.microsoft.com/office/powerpoint/2010/main" val="1465336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PODNOŠENJE PRIJAVA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0075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sz="1600" dirty="0"/>
              <a:t>Prijave na Javni poziv podnose se Gradu Crikvenici, Odsjeku za gospodarstvo, turizam i projekte na obrascu prijave naznačenom u ovom Javnom pozivu s traženom i potpunom dokumentacijom </a:t>
            </a:r>
            <a:r>
              <a:rPr lang="hr-HR" sz="1600" b="1" dirty="0"/>
              <a:t>poštom ili neposredno u pisarnicu Grada Crikvenice, Kralja Tomislava 85, Crikvenica, s naznakom ''za Odsjek za gospodarstvo, turizam i projekte – zahtjev za </a:t>
            </a:r>
            <a:r>
              <a:rPr lang="hr-HR" sz="1600" b="1" dirty="0">
                <a:solidFill>
                  <a:schemeClr val="tx1"/>
                </a:solidFill>
              </a:rPr>
              <a:t>dodjelom potpora </a:t>
            </a:r>
            <a:r>
              <a:rPr lang="hr-HR" sz="1600" b="1" dirty="0"/>
              <a:t>iz Programa mjera poticaja razvoja poduzetništva na području Grada Crikvenice"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600" b="1" dirty="0"/>
              <a:t>Svi obrasci za prijavu  mogu se podići u Gradu Crikvenici, Odsjeku za gospodarstvo, turizam i projekte, Crikvenica, Kralja Tomislava 85, ili na web stranici Grada Crikvenice www.crikvenica.hr/poduzetnici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600" b="1" dirty="0"/>
              <a:t>Po ovom Javnom pozivu moguće je podnijeti prijavu za više mjera, ali ne i više prijava istog prijavitelja za istu mjeru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600" b="1" dirty="0"/>
              <a:t>Dokumente zahtijevane po ovom Javnom pozivu moguće je dostaviti u preslikama </a:t>
            </a:r>
            <a:r>
              <a:rPr lang="hr-HR" sz="1600" dirty="0"/>
              <a:t>–</a:t>
            </a:r>
            <a:r>
              <a:rPr lang="hr-HR" sz="1600" b="1" dirty="0"/>
              <a:t> </a:t>
            </a:r>
            <a:r>
              <a:rPr lang="hr-HR" sz="1600" dirty="0"/>
              <a:t>Grad Crikvenica zadržava pravo zatražiti uvid u izvornike istih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600" b="1" dirty="0"/>
              <a:t>Ako se prijave podnose na više mjera, svaka prijava mora imati potpunu dokumentaciju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600" b="1" dirty="0"/>
              <a:t>Nepotpune prijave neće se razmatrati</a:t>
            </a:r>
          </a:p>
        </p:txBody>
      </p:sp>
    </p:spTree>
    <p:extLst>
      <p:ext uri="{BB962C8B-B14F-4D97-AF65-F5344CB8AC3E}">
        <p14:creationId xmlns:p14="http://schemas.microsoft.com/office/powerpoint/2010/main" val="22523029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DODJELA POTPORA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b="1" dirty="0"/>
              <a:t>Potpore se ne dodjeljuju sljedećim gospodarskim subjektima: </a:t>
            </a:r>
          </a:p>
          <a:p>
            <a:endParaRPr lang="hr-HR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nad kojima je otvoren stečajni postupak ili postupak likvidacije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koji imaju dospjeli dug s osnova poreza i doprinosa za mirovinsko i zdravstveno osiguranje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1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koji imaju dospjela i neplaćena potraživanja prema Gradu Crikvenici te komunalnim trgovačkim društvima „Murvica“ d.o.o. i „Eko-Murvica“ d.o.o. </a:t>
            </a:r>
          </a:p>
        </p:txBody>
      </p:sp>
    </p:spTree>
    <p:extLst>
      <p:ext uri="{BB962C8B-B14F-4D97-AF65-F5344CB8AC3E}">
        <p14:creationId xmlns:p14="http://schemas.microsoft.com/office/powerpoint/2010/main" val="578299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DODJELE POTPORA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/>
              <a:t>Sukladno Zakonu o državnim potporama i pravilima sadržanim u Uredbi Komisije EU br. 1407/2013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/>
              <a:t>Sukladno Ugovoru o funkcioniranju EU na </a:t>
            </a:r>
            <a:r>
              <a:rPr lang="hr-HR" i="1" dirty="0"/>
              <a:t>de </a:t>
            </a:r>
            <a:r>
              <a:rPr lang="hr-HR" i="1" dirty="0" err="1"/>
              <a:t>minimis</a:t>
            </a:r>
            <a:r>
              <a:rPr lang="hr-HR" i="1" dirty="0"/>
              <a:t> </a:t>
            </a:r>
            <a:r>
              <a:rPr lang="hr-HR" dirty="0"/>
              <a:t>potpore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/>
              <a:t>Sukladno Uredbi Komisije 1408/2013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hr-HR" dirty="0"/>
              <a:t>Sukladno Uredbi Komisije 717/2014</a:t>
            </a:r>
          </a:p>
        </p:txBody>
      </p:sp>
    </p:spTree>
    <p:extLst>
      <p:ext uri="{BB962C8B-B14F-4D97-AF65-F5344CB8AC3E}">
        <p14:creationId xmlns:p14="http://schemas.microsoft.com/office/powerpoint/2010/main" val="1632587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x-none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HVALA NA PAŽNJI! </a:t>
            </a:r>
            <a:r>
              <a:rPr lang="hr-HR" altLang="x-none" sz="4400" b="1" dirty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hr-HR" sz="4400" dirty="0">
              <a:solidFill>
                <a:srgbClr val="0070C0"/>
              </a:solidFill>
            </a:endParaRPr>
          </a:p>
        </p:txBody>
      </p:sp>
      <p:pic>
        <p:nvPicPr>
          <p:cNvPr id="4" name="Picture 7" descr="N:\AA_UPRAVNI ODJEL ZA FINANCIJE,TURIZAM I GOSPODARSTVO\AA-Snjezana Sikiric\slike crikvenice\145 (Large)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3" y="4366344"/>
            <a:ext cx="2364351" cy="13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N:\AA_UPRAVNI ODJEL ZA FINANCIJE,TURIZAM I GOSPODARSTVO\AA-Snjezana Sikiric\slike crikvenice\Crikvenica 0908-0996 (Large)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4365104"/>
            <a:ext cx="2195735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N:\AA_UPRAVNI ODJEL ZA FINANCIJE,TURIZAM I GOSPODARSTVO\AA-Snjezana Sikiric\slike crikvenice\19 (Large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" y="4367582"/>
            <a:ext cx="2261391" cy="135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N:\AA_UPRAVNI ODJEL ZA FINANCIJE,TURIZAM I GOSPODARSTVO\AA-Snjezana Sikiric\slike crikvenice\2 (Large)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365105"/>
            <a:ext cx="2316170" cy="13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hbstan.hr/wp-content/uploads/2014/04/crikvenica-Copy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792"/>
            <a:ext cx="125504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3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PROGRAMA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0075" cy="4133056"/>
          </a:xfrm>
        </p:spPr>
        <p:txBody>
          <a:bodyPr anchor="ctr"/>
          <a:lstStyle/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JAČANJE KONKURENTNOSTI PODUZETNIKA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PRAKTIČNO OBRAZOVANJE I INFORMIRANJE U PODUZETNIŠTVU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POBOLJŠANJE INFRASTRUKTURE ZA RASPOLOŽIVOST FINANCIJSKIH RESURSA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PODUZETNIČKA INFRASTRUKTURA U SLUŽBI PODUZETNIKA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PODIZANJE RAZINE PODUZETNIČKE KULTURE I DRUŠTVENO ODGOVORNOG POSLOVANJA</a:t>
            </a:r>
          </a:p>
        </p:txBody>
      </p:sp>
    </p:spTree>
    <p:extLst>
      <p:ext uri="{BB962C8B-B14F-4D97-AF65-F5344CB8AC3E}">
        <p14:creationId xmlns:p14="http://schemas.microsoft.com/office/powerpoint/2010/main" val="18912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PODRUČJA PROGRAMA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28192"/>
            <a:ext cx="8220075" cy="4133056"/>
          </a:xfrm>
        </p:spPr>
        <p:txBody>
          <a:bodyPr anchor="ctr"/>
          <a:lstStyle/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RAZVOJ PODUZETNIČKIH POTPORNIH INSTITUCIJA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JAČANJE KONKURENTNOSTI PODUZETNIKA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NOVI OBLICI POTICANJA INFORMIRANJA I OBRAZOVANJA U PODUZETNIŠTVU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FINANCIRANJE PODUZETNIŠTVA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RAZVOJ I POTICANJE ŽENSKOG PODUZETNIŠTVA I OČUVANJA DEFICITARNIH ZANIMANJA</a:t>
            </a:r>
          </a:p>
          <a:p>
            <a:pPr algn="l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hr-HR" sz="2400" dirty="0"/>
              <a:t>POTICANJE ZAPOŠLJAVANJA MLADIH</a:t>
            </a:r>
          </a:p>
        </p:txBody>
      </p:sp>
    </p:spTree>
    <p:extLst>
      <p:ext uri="{BB962C8B-B14F-4D97-AF65-F5344CB8AC3E}">
        <p14:creationId xmlns:p14="http://schemas.microsoft.com/office/powerpoint/2010/main" val="307777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REALIZACIJA U 2015. GODINI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0075" cy="4133056"/>
          </a:xfrm>
        </p:spPr>
        <p:txBody>
          <a:bodyPr anchor="ctr"/>
          <a:lstStyle/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hr-HR" sz="2400" dirty="0"/>
              <a:t>39 PRIJAVA NA JAVNI POZIV ZA NEPOVRATNE SUBVENCIJE -  </a:t>
            </a:r>
            <a:r>
              <a:rPr lang="hr-HR" sz="2400" b="1" dirty="0">
                <a:solidFill>
                  <a:schemeClr val="tx1"/>
                </a:solidFill>
              </a:rPr>
              <a:t>32 ODOBRENE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hr-HR" sz="2400" dirty="0"/>
              <a:t>7 KREDITNIH  ZAHTJEVA – </a:t>
            </a:r>
            <a:r>
              <a:rPr lang="hr-HR" sz="2400" b="1" dirty="0"/>
              <a:t>6 ODOBRENIH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hr-HR" sz="2400" dirty="0"/>
              <a:t>NAGRADE NAJBOLJIM UČENIČKIM POSLOVNIM PLANOVIMA 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hr-HR" sz="2400" dirty="0"/>
              <a:t>POTICANJE UČENIČKOG ZADRUGARSTVA</a:t>
            </a:r>
          </a:p>
          <a:p>
            <a:pPr>
              <a:spcAft>
                <a:spcPts val="1200"/>
              </a:spcAft>
              <a:buClr>
                <a:srgbClr val="0070C0"/>
              </a:buClr>
            </a:pPr>
            <a:r>
              <a:rPr lang="hr-HR" sz="2400" dirty="0"/>
              <a:t>SUFINANCIRANJE ZRAČNE LUKE RIJEKA</a:t>
            </a:r>
          </a:p>
        </p:txBody>
      </p:sp>
    </p:spTree>
    <p:extLst>
      <p:ext uri="{BB962C8B-B14F-4D97-AF65-F5344CB8AC3E}">
        <p14:creationId xmlns:p14="http://schemas.microsoft.com/office/powerpoint/2010/main" val="249773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dirty="0"/>
              <a:t>Prikaz rezultata provedbe Programa u 2015. g.</a:t>
            </a:r>
          </a:p>
        </p:txBody>
      </p:sp>
      <p:graphicFrame>
        <p:nvGraphicFramePr>
          <p:cNvPr id="4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0393636"/>
              </p:ext>
            </p:extLst>
          </p:nvPr>
        </p:nvGraphicFramePr>
        <p:xfrm>
          <a:off x="467544" y="1559979"/>
          <a:ext cx="8208912" cy="360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MJERE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Naziv mjere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Broj prijava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Iznos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Implementacija industrijskog i grafičkog dizajna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 3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19.037,50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Nabava strojeva i ugradnja opreme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 12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168.215,48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Inicijalni troškovi pokretanja gospodarske aktivnosti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 3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6.765,54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3.1.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Razvoj poduzetničkih sposobnosti mladih, učeničke zadruge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 1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1.636,18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Troškovi obrazovanja i stručnog osposobljavanja zaposlenika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 3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4.101,20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7.1.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Razvoj ženskog poduzetništva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8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38.244,10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7.2.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Očuvanje deficitarnih zanimanja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effectLst/>
                          <a:latin typeface="+mn-lt"/>
                        </a:rPr>
                        <a:t> 1</a:t>
                      </a:r>
                      <a:endParaRPr lang="hr-HR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2.000,00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1.11.</a:t>
                      </a:r>
                      <a:endParaRPr lang="hr-HR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Projekti energetske učinkovitosti i korištenja obnovljivih izvora energije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 1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effectLst/>
                          <a:latin typeface="+mn-lt"/>
                        </a:rPr>
                        <a:t>10.000,00</a:t>
                      </a:r>
                      <a:endParaRPr lang="hr-HR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CFD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UKUPNO:</a:t>
                      </a:r>
                      <a:endParaRPr lang="hr-HR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+mn-lt"/>
                        </a:rPr>
                        <a:t> </a:t>
                      </a:r>
                      <a:endParaRPr lang="hr-HR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+mn-lt"/>
                        </a:rPr>
                        <a:t> 32</a:t>
                      </a:r>
                      <a:endParaRPr lang="hr-HR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b="1" dirty="0">
                          <a:effectLst/>
                          <a:latin typeface="+mn-lt"/>
                        </a:rPr>
                        <a:t>250.000,00</a:t>
                      </a:r>
                      <a:endParaRPr lang="hr-HR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rgbClr val="B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89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REALIZACIJA U 2016. GODINI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0075" cy="4133056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hr-HR" sz="2400" dirty="0"/>
              <a:t>41 PRIJAVA NA JAVNI POZIV ZA NEPOVRATNE SUBVENCIJE – </a:t>
            </a:r>
            <a:r>
              <a:rPr lang="hr-HR" sz="2400" b="1" dirty="0">
                <a:solidFill>
                  <a:schemeClr val="tx1"/>
                </a:solidFill>
              </a:rPr>
              <a:t>35 ODOBRENIH</a:t>
            </a:r>
          </a:p>
          <a:p>
            <a:pPr>
              <a:spcAft>
                <a:spcPts val="1200"/>
              </a:spcAft>
            </a:pPr>
            <a:r>
              <a:rPr lang="hr-HR" sz="2400" dirty="0"/>
              <a:t>2 KREDITNIH  ZAHTJEVA – </a:t>
            </a:r>
            <a:r>
              <a:rPr lang="hr-HR" sz="2400" b="1" dirty="0"/>
              <a:t>2 ODOBRENA</a:t>
            </a:r>
          </a:p>
          <a:p>
            <a:pPr>
              <a:spcAft>
                <a:spcPts val="1200"/>
              </a:spcAft>
            </a:pPr>
            <a:r>
              <a:rPr lang="hr-HR" sz="2400" dirty="0"/>
              <a:t>NAGRADE NAJBOLJIM UČENIČKIM POSLOVNIM PLANOVIMA </a:t>
            </a:r>
          </a:p>
          <a:p>
            <a:pPr>
              <a:spcAft>
                <a:spcPts val="1200"/>
              </a:spcAft>
            </a:pPr>
            <a:r>
              <a:rPr lang="hr-HR" sz="2400" dirty="0"/>
              <a:t>POTICANJE UČENIČKOG ZADRUGARSTVA</a:t>
            </a:r>
          </a:p>
          <a:p>
            <a:pPr>
              <a:spcAft>
                <a:spcPts val="1200"/>
              </a:spcAft>
            </a:pPr>
            <a:r>
              <a:rPr lang="hr-HR" sz="2400" dirty="0"/>
              <a:t>SUFINANCIRANJE ZRAČNE LUKE RIJEKA</a:t>
            </a:r>
          </a:p>
        </p:txBody>
      </p:sp>
    </p:spTree>
    <p:extLst>
      <p:ext uri="{BB962C8B-B14F-4D97-AF65-F5344CB8AC3E}">
        <p14:creationId xmlns:p14="http://schemas.microsoft.com/office/powerpoint/2010/main" val="2787895838"/>
      </p:ext>
    </p:extLst>
  </p:cSld>
  <p:clrMapOvr>
    <a:masterClrMapping/>
  </p:clrMapOvr>
</p:sld>
</file>

<file path=ppt/theme/theme1.xml><?xml version="1.0" encoding="utf-8"?>
<a:theme xmlns:a="http://schemas.openxmlformats.org/drawingml/2006/main" name="TZGC_PP prez_Rivijera HR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x-non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1193</TotalTime>
  <Words>2756</Words>
  <Application>Microsoft Office PowerPoint</Application>
  <PresentationFormat>On-screen Show (4:3)</PresentationFormat>
  <Paragraphs>452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Gotham Extra Light</vt:lpstr>
      <vt:lpstr>Times New Roman</vt:lpstr>
      <vt:lpstr>Wingdings</vt:lpstr>
      <vt:lpstr>TZGC_PP prez_Rivijera HR</vt:lpstr>
      <vt:lpstr>PROGRAMI POTICANJA PODUZETNIŠTVA, POLJOPRIVREDE I RIBARSTVA NA PODRUČJU GRADA CRIKVENICE ZA 2018. GODINU</vt:lpstr>
      <vt:lpstr>PROGRAMI POTPORA</vt:lpstr>
      <vt:lpstr>PROGRAM MJERA POTICANJA RAZVOJA PODUZETNIŠTVA NA PODRUČJU GRADA CRIKVENICE ZA 2018. GODINU</vt:lpstr>
      <vt:lpstr>SVRHA PROGRAMA</vt:lpstr>
      <vt:lpstr>CILJEVI PROGRAMA</vt:lpstr>
      <vt:lpstr>PODRUČJA PROGRAMA</vt:lpstr>
      <vt:lpstr>REALIZACIJA U 2015. GODINI</vt:lpstr>
      <vt:lpstr>Prikaz rezultata provedbe Programa u 2015. g.</vt:lpstr>
      <vt:lpstr>REALIZACIJA U 2016. GODINI</vt:lpstr>
      <vt:lpstr>Prikaz rezultata provedbe Programa u 2016. g.</vt:lpstr>
      <vt:lpstr>REALIZACIJA U 2017. GODINI</vt:lpstr>
      <vt:lpstr>Prikaz rezultata provedbe Programa u 2017. g.</vt:lpstr>
      <vt:lpstr>Prikaz rezultata provedbe programa 2015. – 2017. g.</vt:lpstr>
      <vt:lpstr>OPĆI PROGRAM MJERA ZA POTICANJE PODUZETNIŠTVA</vt:lpstr>
      <vt:lpstr>Sufinanciranje izrade marketinških planova i/ili istraživanja tržišta i marketinških aktivnosti</vt:lpstr>
      <vt:lpstr>Poticanje udruživanja gospodarskih subjekata</vt:lpstr>
      <vt:lpstr>Sufinanciranje troškova implementacije industrijskog i grafičkog dizajna</vt:lpstr>
      <vt:lpstr>Sufinanciranje nabave i ugradnje strojeva i opreme i uređenja poslovnog prostora </vt:lpstr>
      <vt:lpstr>Sufinanciranje inicijalnih troškova pokretanja gospodarske aktivnosti poduzetnika početnika</vt:lpstr>
      <vt:lpstr>Sufinanciranje troškova izrade projektnih prijedloga za sufinanciranje iz fondova Europske unije  i nacionalnih fondova</vt:lpstr>
      <vt:lpstr>Programi razvoja poduzetničkih sposobnosti djece, mladih, učeničke zadruge, startup inkubator sl.</vt:lpstr>
      <vt:lpstr>Subvencioniranje kamatne stope za poduzetničke kredite </vt:lpstr>
      <vt:lpstr>Sufinanciranje  izrade poduzetničkih planova / investicijskih studija </vt:lpstr>
      <vt:lpstr>Program razvoja ženskog poduzetništva</vt:lpstr>
      <vt:lpstr>Program očuvanja deficitarnih zanimanja</vt:lpstr>
      <vt:lpstr>Poticanje zaposlenja mladih</vt:lpstr>
      <vt:lpstr>PROGRAM POTPORA POLJOPRIVREDI NA PODRUČJU GRADA CRIKVENICE</vt:lpstr>
      <vt:lpstr>MJERE ZA POTICANJE POLJOPRIVREDE</vt:lpstr>
      <vt:lpstr>REALIZACIJA U 2017. GODINI</vt:lpstr>
      <vt:lpstr>Sufinanciranje nabave sadnog materijala</vt:lpstr>
      <vt:lpstr>Stjecanje stručnog osposobljavanja/obrazovanja</vt:lpstr>
      <vt:lpstr>Sufinanciranje nabave novih košnica i pčelarske opreme</vt:lpstr>
      <vt:lpstr>Nabava poljoprivredne mehanizacije i opreme</vt:lpstr>
      <vt:lpstr>PROGRAM POTPORA RAZVOJU RIBARSTVA NA PODRUČJU GRADA CRIKVENICE ZA 2018. GODINU</vt:lpstr>
      <vt:lpstr>REALIZACIJA U 2016. GODINI</vt:lpstr>
      <vt:lpstr>REALIZACIJA U 2017. GODINI</vt:lpstr>
      <vt:lpstr>Mjere za poticanje ribarstva do 7.500,00 kn po zahtjevu</vt:lpstr>
      <vt:lpstr>Prijavitelji</vt:lpstr>
      <vt:lpstr>AKTUALNI JAVNI POZIV</vt:lpstr>
      <vt:lpstr>ROK ZA PRIJAVU</vt:lpstr>
      <vt:lpstr>PODNOŠENJE PRIJAVA</vt:lpstr>
      <vt:lpstr>DODJELA POTPORA</vt:lpstr>
      <vt:lpstr>UVJETI DODJELE POTPORA</vt:lpstr>
      <vt:lpstr>HVALA NA PAŽNJI!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pripravnik3</dc:creator>
  <cp:lastModifiedBy>Snježana Sikirić</cp:lastModifiedBy>
  <cp:revision>109</cp:revision>
  <cp:lastPrinted>2017-04-25T10:56:33Z</cp:lastPrinted>
  <dcterms:created xsi:type="dcterms:W3CDTF">2015-02-12T07:46:59Z</dcterms:created>
  <dcterms:modified xsi:type="dcterms:W3CDTF">2018-01-25T09:04:33Z</dcterms:modified>
</cp:coreProperties>
</file>