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256" r:id="rId2"/>
    <p:sldId id="272" r:id="rId3"/>
    <p:sldId id="273" r:id="rId4"/>
    <p:sldId id="270" r:id="rId5"/>
    <p:sldId id="268" r:id="rId6"/>
    <p:sldId id="269" r:id="rId7"/>
    <p:sldId id="259" r:id="rId8"/>
    <p:sldId id="260" r:id="rId9"/>
    <p:sldId id="271" r:id="rId10"/>
    <p:sldId id="299" r:id="rId11"/>
    <p:sldId id="300" r:id="rId12"/>
    <p:sldId id="301" r:id="rId13"/>
    <p:sldId id="302" r:id="rId14"/>
    <p:sldId id="280" r:id="rId15"/>
    <p:sldId id="281" r:id="rId16"/>
    <p:sldId id="282"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8" r:id="rId30"/>
    <p:sldId id="297" r:id="rId31"/>
    <p:sldId id="267" r:id="rId32"/>
  </p:sldIdLst>
  <p:sldSz cx="9144000" cy="6858000" type="screen4x3"/>
  <p:notesSz cx="6797675" cy="9928225"/>
  <p:defaultTextStyle>
    <a:defPPr>
      <a:defRPr lang="en-GB"/>
    </a:defPPr>
    <a:lvl1pPr algn="l" defTabSz="449263" rtl="0" eaLnBrk="0" fontAlgn="base" hangingPunct="0">
      <a:spcBef>
        <a:spcPct val="0"/>
      </a:spcBef>
      <a:spcAft>
        <a:spcPct val="0"/>
      </a:spcAft>
      <a:defRPr sz="2400" kern="1200">
        <a:solidFill>
          <a:schemeClr val="bg1"/>
        </a:solidFill>
        <a:latin typeface="Arial" charset="0"/>
        <a:ea typeface="ＭＳ Ｐゴシック"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Arial" charset="0"/>
        <a:ea typeface="ＭＳ Ｐゴシック"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Arial" charset="0"/>
        <a:ea typeface="ＭＳ Ｐゴシック"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Arial" charset="0"/>
        <a:ea typeface="ＭＳ Ｐゴシック"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Arial" charset="0"/>
        <a:ea typeface="ＭＳ Ｐゴシック" pitchFamily="34" charset="-128"/>
        <a:cs typeface="+mn-cs"/>
      </a:defRPr>
    </a:lvl5pPr>
    <a:lvl6pPr marL="2286000" algn="l" defTabSz="914400" rtl="0" eaLnBrk="1" latinLnBrk="0" hangingPunct="1">
      <a:defRPr sz="2400" kern="1200">
        <a:solidFill>
          <a:schemeClr val="bg1"/>
        </a:solidFill>
        <a:latin typeface="Arial" charset="0"/>
        <a:ea typeface="ＭＳ Ｐゴシック" pitchFamily="34" charset="-128"/>
        <a:cs typeface="+mn-cs"/>
      </a:defRPr>
    </a:lvl6pPr>
    <a:lvl7pPr marL="2743200" algn="l" defTabSz="914400" rtl="0" eaLnBrk="1" latinLnBrk="0" hangingPunct="1">
      <a:defRPr sz="2400" kern="1200">
        <a:solidFill>
          <a:schemeClr val="bg1"/>
        </a:solidFill>
        <a:latin typeface="Arial" charset="0"/>
        <a:ea typeface="ＭＳ Ｐゴシック" pitchFamily="34" charset="-128"/>
        <a:cs typeface="+mn-cs"/>
      </a:defRPr>
    </a:lvl7pPr>
    <a:lvl8pPr marL="3200400" algn="l" defTabSz="914400" rtl="0" eaLnBrk="1" latinLnBrk="0" hangingPunct="1">
      <a:defRPr sz="2400" kern="1200">
        <a:solidFill>
          <a:schemeClr val="bg1"/>
        </a:solidFill>
        <a:latin typeface="Arial" charset="0"/>
        <a:ea typeface="ＭＳ Ｐゴシック" pitchFamily="34" charset="-128"/>
        <a:cs typeface="+mn-cs"/>
      </a:defRPr>
    </a:lvl8pPr>
    <a:lvl9pPr marL="3657600" algn="l" defTabSz="914400" rtl="0" eaLnBrk="1" latinLnBrk="0" hangingPunct="1">
      <a:defRPr sz="2400" kern="1200">
        <a:solidFill>
          <a:schemeClr val="bg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629" autoAdjust="0"/>
  </p:normalViewPr>
  <p:slideViewPr>
    <p:cSldViewPr>
      <p:cViewPr>
        <p:scale>
          <a:sx n="118" d="100"/>
          <a:sy n="118" d="100"/>
        </p:scale>
        <p:origin x="-1434"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r-HR"/>
              <a:t>Iznos</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Sheet1!$H$1</c:f>
              <c:strCache>
                <c:ptCount val="1"/>
                <c:pt idx="0">
                  <c:v>iznos</c:v>
                </c:pt>
              </c:strCache>
            </c:strRef>
          </c:tx>
          <c:explosion val="25"/>
          <c:dLbls>
            <c:showLegendKey val="0"/>
            <c:showVal val="0"/>
            <c:showCatName val="0"/>
            <c:showSerName val="0"/>
            <c:showPercent val="1"/>
            <c:showBubbleSize val="0"/>
            <c:showLeaderLines val="1"/>
          </c:dLbls>
          <c:cat>
            <c:strRef>
              <c:f>Sheet1!$G$2:$G$9</c:f>
              <c:strCache>
                <c:ptCount val="8"/>
                <c:pt idx="0">
                  <c:v>1.7.</c:v>
                </c:pt>
                <c:pt idx="1">
                  <c:v>1.8.</c:v>
                </c:pt>
                <c:pt idx="2">
                  <c:v>1.9.</c:v>
                </c:pt>
                <c:pt idx="3">
                  <c:v>3.1.</c:v>
                </c:pt>
                <c:pt idx="4">
                  <c:v>3.2.</c:v>
                </c:pt>
                <c:pt idx="5">
                  <c:v>7.1.</c:v>
                </c:pt>
                <c:pt idx="6">
                  <c:v>7.2.</c:v>
                </c:pt>
                <c:pt idx="7">
                  <c:v>1.11.</c:v>
                </c:pt>
              </c:strCache>
            </c:strRef>
          </c:cat>
          <c:val>
            <c:numRef>
              <c:f>Sheet1!$H$2:$H$9</c:f>
              <c:numCache>
                <c:formatCode>#,##0.00</c:formatCode>
                <c:ptCount val="8"/>
                <c:pt idx="0">
                  <c:v>19037.5</c:v>
                </c:pt>
                <c:pt idx="1">
                  <c:v>168215.48</c:v>
                </c:pt>
                <c:pt idx="2">
                  <c:v>6765.54</c:v>
                </c:pt>
                <c:pt idx="3">
                  <c:v>1636.18</c:v>
                </c:pt>
                <c:pt idx="4">
                  <c:v>4101.2</c:v>
                </c:pt>
                <c:pt idx="5">
                  <c:v>38244.1</c:v>
                </c:pt>
                <c:pt idx="6">
                  <c:v>2000</c:v>
                </c:pt>
                <c:pt idx="7">
                  <c:v>10000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83100224313700599"/>
          <c:y val="8.7141748317876314E-2"/>
          <c:w val="0.1563999502700758"/>
          <c:h val="0.67095917812835071"/>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r-HR"/>
              <a:t>Broj prijava</a:t>
            </a:r>
          </a:p>
        </c:rich>
      </c:tx>
      <c:layout>
        <c:manualLayout>
          <c:xMode val="edge"/>
          <c:yMode val="edge"/>
          <c:x val="0.30798826585405853"/>
          <c:y val="4.4092323075213866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Sheet1!$K$1</c:f>
              <c:strCache>
                <c:ptCount val="1"/>
                <c:pt idx="0">
                  <c:v>broj prijava</c:v>
                </c:pt>
              </c:strCache>
            </c:strRef>
          </c:tx>
          <c:explosion val="25"/>
          <c:dLbls>
            <c:dLbl>
              <c:idx val="1"/>
              <c:layout/>
              <c:showLegendKey val="0"/>
              <c:showVal val="0"/>
              <c:showCatName val="0"/>
              <c:showSerName val="0"/>
              <c:showPercent val="1"/>
              <c:showBubbleSize val="0"/>
            </c:dLbl>
            <c:showLegendKey val="0"/>
            <c:showVal val="1"/>
            <c:showCatName val="0"/>
            <c:showSerName val="0"/>
            <c:showPercent val="0"/>
            <c:showBubbleSize val="0"/>
            <c:showLeaderLines val="1"/>
          </c:dLbls>
          <c:cat>
            <c:strRef>
              <c:f>Sheet1!$J$2:$J$9</c:f>
              <c:strCache>
                <c:ptCount val="8"/>
                <c:pt idx="0">
                  <c:v>1.7.</c:v>
                </c:pt>
                <c:pt idx="1">
                  <c:v>1.8.</c:v>
                </c:pt>
                <c:pt idx="2">
                  <c:v>1.9.</c:v>
                </c:pt>
                <c:pt idx="3">
                  <c:v>3.1.</c:v>
                </c:pt>
                <c:pt idx="4">
                  <c:v>3.2.</c:v>
                </c:pt>
                <c:pt idx="5">
                  <c:v>7.1.</c:v>
                </c:pt>
                <c:pt idx="6">
                  <c:v>7.2.</c:v>
                </c:pt>
                <c:pt idx="7">
                  <c:v>1.11.</c:v>
                </c:pt>
              </c:strCache>
            </c:strRef>
          </c:cat>
          <c:val>
            <c:numRef>
              <c:f>Sheet1!$K$2:$K$9</c:f>
              <c:numCache>
                <c:formatCode>#,##0</c:formatCode>
                <c:ptCount val="8"/>
                <c:pt idx="0">
                  <c:v>3</c:v>
                </c:pt>
                <c:pt idx="1">
                  <c:v>12</c:v>
                </c:pt>
                <c:pt idx="2">
                  <c:v>3</c:v>
                </c:pt>
                <c:pt idx="3">
                  <c:v>1</c:v>
                </c:pt>
                <c:pt idx="4">
                  <c:v>3</c:v>
                </c:pt>
                <c:pt idx="5">
                  <c:v>8</c:v>
                </c:pt>
                <c:pt idx="6">
                  <c:v>1</c:v>
                </c:pt>
                <c:pt idx="7">
                  <c:v>1</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125" cy="495772"/>
          </a:xfrm>
          <a:prstGeom prst="rect">
            <a:avLst/>
          </a:prstGeom>
        </p:spPr>
        <p:txBody>
          <a:bodyPr vert="horz" lIns="92208" tIns="46104" rIns="92208" bIns="46104" rtlCol="0"/>
          <a:lstStyle>
            <a:lvl1pPr algn="l">
              <a:defRPr sz="1200"/>
            </a:lvl1pPr>
          </a:lstStyle>
          <a:p>
            <a:endParaRPr lang="hr-HR"/>
          </a:p>
        </p:txBody>
      </p:sp>
      <p:sp>
        <p:nvSpPr>
          <p:cNvPr id="3" name="Date Placeholder 2"/>
          <p:cNvSpPr>
            <a:spLocks noGrp="1"/>
          </p:cNvSpPr>
          <p:nvPr>
            <p:ph type="dt" sz="quarter" idx="1"/>
          </p:nvPr>
        </p:nvSpPr>
        <p:spPr>
          <a:xfrm>
            <a:off x="3850947" y="0"/>
            <a:ext cx="2945125" cy="495772"/>
          </a:xfrm>
          <a:prstGeom prst="rect">
            <a:avLst/>
          </a:prstGeom>
        </p:spPr>
        <p:txBody>
          <a:bodyPr vert="horz" lIns="92208" tIns="46104" rIns="92208" bIns="46104" rtlCol="0"/>
          <a:lstStyle>
            <a:lvl1pPr algn="r">
              <a:defRPr sz="1200"/>
            </a:lvl1pPr>
          </a:lstStyle>
          <a:p>
            <a:fld id="{D83D59DE-71D7-44AD-9DB1-6C59F761DF6F}" type="datetimeFigureOut">
              <a:rPr lang="hr-HR" smtClean="0"/>
              <a:t>21.3.2016.</a:t>
            </a:fld>
            <a:endParaRPr lang="hr-HR"/>
          </a:p>
        </p:txBody>
      </p:sp>
      <p:sp>
        <p:nvSpPr>
          <p:cNvPr id="4" name="Footer Placeholder 3"/>
          <p:cNvSpPr>
            <a:spLocks noGrp="1"/>
          </p:cNvSpPr>
          <p:nvPr>
            <p:ph type="ftr" sz="quarter" idx="2"/>
          </p:nvPr>
        </p:nvSpPr>
        <p:spPr>
          <a:xfrm>
            <a:off x="0" y="9430855"/>
            <a:ext cx="2945125" cy="495772"/>
          </a:xfrm>
          <a:prstGeom prst="rect">
            <a:avLst/>
          </a:prstGeom>
        </p:spPr>
        <p:txBody>
          <a:bodyPr vert="horz" lIns="92208" tIns="46104" rIns="92208" bIns="46104" rtlCol="0" anchor="b"/>
          <a:lstStyle>
            <a:lvl1pPr algn="l">
              <a:defRPr sz="1200"/>
            </a:lvl1pPr>
          </a:lstStyle>
          <a:p>
            <a:endParaRPr lang="hr-HR"/>
          </a:p>
        </p:txBody>
      </p:sp>
      <p:sp>
        <p:nvSpPr>
          <p:cNvPr id="5" name="Slide Number Placeholder 4"/>
          <p:cNvSpPr>
            <a:spLocks noGrp="1"/>
          </p:cNvSpPr>
          <p:nvPr>
            <p:ph type="sldNum" sz="quarter" idx="3"/>
          </p:nvPr>
        </p:nvSpPr>
        <p:spPr>
          <a:xfrm>
            <a:off x="3850947" y="9430855"/>
            <a:ext cx="2945125" cy="495772"/>
          </a:xfrm>
          <a:prstGeom prst="rect">
            <a:avLst/>
          </a:prstGeom>
        </p:spPr>
        <p:txBody>
          <a:bodyPr vert="horz" lIns="92208" tIns="46104" rIns="92208" bIns="46104" rtlCol="0" anchor="b"/>
          <a:lstStyle>
            <a:lvl1pPr algn="r">
              <a:defRPr sz="1200"/>
            </a:lvl1pPr>
          </a:lstStyle>
          <a:p>
            <a:fld id="{8C897E19-C77D-4031-960A-F3387B009D15}" type="slidenum">
              <a:rPr lang="hr-HR" smtClean="0"/>
              <a:t>‹#›</a:t>
            </a:fld>
            <a:endParaRPr lang="hr-HR"/>
          </a:p>
        </p:txBody>
      </p:sp>
    </p:spTree>
    <p:extLst>
      <p:ext uri="{BB962C8B-B14F-4D97-AF65-F5344CB8AC3E}">
        <p14:creationId xmlns:p14="http://schemas.microsoft.com/office/powerpoint/2010/main" val="238061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08" tIns="46104" rIns="92208" bIns="46104" anchor="ctr"/>
          <a:lstStyle/>
          <a:p>
            <a:pPr eaLnBrk="1" hangingPunct="1">
              <a:buClr>
                <a:srgbClr val="000000"/>
              </a:buClr>
              <a:buSzPct val="100000"/>
              <a:buFont typeface="Times New Roman" pitchFamily="18" charset="0"/>
              <a:buNone/>
            </a:pPr>
            <a:endParaRPr lang="hr-HR" altLang="x-none"/>
          </a:p>
        </p:txBody>
      </p:sp>
      <p:sp>
        <p:nvSpPr>
          <p:cNvPr id="2051" name="AutoShape 2"/>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08" tIns="46104" rIns="92208" bIns="46104" anchor="ctr"/>
          <a:lstStyle/>
          <a:p>
            <a:pPr eaLnBrk="1" hangingPunct="1">
              <a:buClr>
                <a:srgbClr val="000000"/>
              </a:buClr>
              <a:buSzPct val="100000"/>
              <a:buFont typeface="Times New Roman" pitchFamily="18" charset="0"/>
              <a:buNone/>
            </a:pPr>
            <a:endParaRPr lang="hr-HR" altLang="x-none"/>
          </a:p>
        </p:txBody>
      </p:sp>
      <p:sp>
        <p:nvSpPr>
          <p:cNvPr id="2052" name="AutoShape 3"/>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08" tIns="46104" rIns="92208" bIns="46104" anchor="ctr"/>
          <a:lstStyle/>
          <a:p>
            <a:pPr eaLnBrk="1" hangingPunct="1">
              <a:buClr>
                <a:srgbClr val="000000"/>
              </a:buClr>
              <a:buSzPct val="100000"/>
              <a:buFont typeface="Times New Roman" pitchFamily="18" charset="0"/>
              <a:buNone/>
            </a:pPr>
            <a:endParaRPr lang="hr-HR" altLang="x-none"/>
          </a:p>
        </p:txBody>
      </p:sp>
      <p:sp>
        <p:nvSpPr>
          <p:cNvPr id="2053" name="AutoShape 4"/>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08" tIns="46104" rIns="92208" bIns="46104" anchor="ctr"/>
          <a:lstStyle/>
          <a:p>
            <a:pPr eaLnBrk="1" hangingPunct="1">
              <a:buClr>
                <a:srgbClr val="000000"/>
              </a:buClr>
              <a:buSzPct val="100000"/>
              <a:buFont typeface="Times New Roman" pitchFamily="18" charset="0"/>
              <a:buNone/>
            </a:pPr>
            <a:endParaRPr lang="hr-HR" altLang="x-none"/>
          </a:p>
        </p:txBody>
      </p:sp>
      <p:sp>
        <p:nvSpPr>
          <p:cNvPr id="2054" name="AutoShape 5"/>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08" tIns="46104" rIns="92208" bIns="46104" anchor="ctr"/>
          <a:lstStyle/>
          <a:p>
            <a:pPr eaLnBrk="1" hangingPunct="1">
              <a:buClr>
                <a:srgbClr val="000000"/>
              </a:buClr>
              <a:buSzPct val="100000"/>
              <a:buFont typeface="Times New Roman" pitchFamily="18" charset="0"/>
              <a:buNone/>
            </a:pPr>
            <a:endParaRPr lang="hr-HR" altLang="x-none"/>
          </a:p>
        </p:txBody>
      </p:sp>
      <p:sp>
        <p:nvSpPr>
          <p:cNvPr id="2055" name="Rectangle 6"/>
          <p:cNvSpPr>
            <a:spLocks noGrp="1" noRot="1" noChangeAspect="1" noChangeArrowheads="1"/>
          </p:cNvSpPr>
          <p:nvPr>
            <p:ph type="sldImg"/>
          </p:nvPr>
        </p:nvSpPr>
        <p:spPr bwMode="auto">
          <a:xfrm>
            <a:off x="-14887575" y="-12807950"/>
            <a:ext cx="18073688" cy="135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7"/>
          <p:cNvSpPr>
            <a:spLocks noGrp="1" noChangeArrowheads="1"/>
          </p:cNvSpPr>
          <p:nvPr>
            <p:ph type="body"/>
          </p:nvPr>
        </p:nvSpPr>
        <p:spPr bwMode="auto">
          <a:xfrm>
            <a:off x="679768" y="4716227"/>
            <a:ext cx="5428521" cy="4457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x-none" altLang="x-none" noProof="0" smtClean="0"/>
          </a:p>
        </p:txBody>
      </p:sp>
    </p:spTree>
    <p:extLst>
      <p:ext uri="{BB962C8B-B14F-4D97-AF65-F5344CB8AC3E}">
        <p14:creationId xmlns:p14="http://schemas.microsoft.com/office/powerpoint/2010/main" val="416052280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9"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9"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hr-H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a:p>
        </p:txBody>
      </p:sp>
      <p:sp>
        <p:nvSpPr>
          <p:cNvPr id="4" name="Rectangle 3"/>
          <p:cNvSpPr>
            <a:spLocks noGrp="1" noChangeArrowheads="1"/>
          </p:cNvSpPr>
          <p:nvPr>
            <p:ph type="dt" idx="10"/>
          </p:nvPr>
        </p:nvSpPr>
        <p:spPr>
          <a:ln/>
        </p:spPr>
        <p:txBody>
          <a:bodyPr/>
          <a:lstStyle>
            <a:lvl1pPr>
              <a:defRPr/>
            </a:lvl1pPr>
          </a:lstStyle>
          <a:p>
            <a:pPr>
              <a:defRPr/>
            </a:pPr>
            <a:endParaRPr lang="es-ES" altLang="x-none"/>
          </a:p>
        </p:txBody>
      </p:sp>
      <p:sp>
        <p:nvSpPr>
          <p:cNvPr id="5" name="Rectangle 5"/>
          <p:cNvSpPr>
            <a:spLocks noGrp="1" noChangeArrowheads="1"/>
          </p:cNvSpPr>
          <p:nvPr>
            <p:ph type="sldNum" idx="11"/>
          </p:nvPr>
        </p:nvSpPr>
        <p:spPr>
          <a:ln/>
        </p:spPr>
        <p:txBody>
          <a:bodyPr/>
          <a:lstStyle>
            <a:lvl1pPr>
              <a:defRPr/>
            </a:lvl1pPr>
          </a:lstStyle>
          <a:p>
            <a:fld id="{8614A585-6231-48D9-8BF7-1DAF9B3363F0}" type="slidenum">
              <a:rPr lang="es-ES" altLang="x-none"/>
              <a:pPr/>
              <a:t>‹#›</a:t>
            </a:fld>
            <a:endParaRPr lang="es-ES" altLang="x-none"/>
          </a:p>
        </p:txBody>
      </p:sp>
    </p:spTree>
    <p:extLst>
      <p:ext uri="{BB962C8B-B14F-4D97-AF65-F5344CB8AC3E}">
        <p14:creationId xmlns:p14="http://schemas.microsoft.com/office/powerpoint/2010/main" val="9019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3"/>
          <p:cNvSpPr>
            <a:spLocks noGrp="1" noChangeArrowheads="1"/>
          </p:cNvSpPr>
          <p:nvPr>
            <p:ph type="dt" idx="10"/>
          </p:nvPr>
        </p:nvSpPr>
        <p:spPr>
          <a:ln/>
        </p:spPr>
        <p:txBody>
          <a:bodyPr/>
          <a:lstStyle>
            <a:lvl1pPr>
              <a:defRPr/>
            </a:lvl1pPr>
          </a:lstStyle>
          <a:p>
            <a:pPr>
              <a:defRPr/>
            </a:pPr>
            <a:endParaRPr lang="es-ES" altLang="x-none"/>
          </a:p>
        </p:txBody>
      </p:sp>
      <p:sp>
        <p:nvSpPr>
          <p:cNvPr id="5" name="Rectangle 5"/>
          <p:cNvSpPr>
            <a:spLocks noGrp="1" noChangeArrowheads="1"/>
          </p:cNvSpPr>
          <p:nvPr>
            <p:ph type="sldNum" idx="11"/>
          </p:nvPr>
        </p:nvSpPr>
        <p:spPr>
          <a:ln/>
        </p:spPr>
        <p:txBody>
          <a:bodyPr/>
          <a:lstStyle>
            <a:lvl1pPr>
              <a:defRPr/>
            </a:lvl1pPr>
          </a:lstStyle>
          <a:p>
            <a:fld id="{9B1DC71D-4C8C-4EBD-9C87-CC4DB2E57654}" type="slidenum">
              <a:rPr lang="es-ES" altLang="x-none"/>
              <a:pPr/>
              <a:t>‹#›</a:t>
            </a:fld>
            <a:endParaRPr lang="es-ES" altLang="x-none"/>
          </a:p>
        </p:txBody>
      </p:sp>
    </p:spTree>
    <p:extLst>
      <p:ext uri="{BB962C8B-B14F-4D97-AF65-F5344CB8AC3E}">
        <p14:creationId xmlns:p14="http://schemas.microsoft.com/office/powerpoint/2010/main" val="395758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74638"/>
            <a:ext cx="2054225" cy="5842000"/>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345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3"/>
          <p:cNvSpPr>
            <a:spLocks noGrp="1" noChangeArrowheads="1"/>
          </p:cNvSpPr>
          <p:nvPr>
            <p:ph type="dt" idx="10"/>
          </p:nvPr>
        </p:nvSpPr>
        <p:spPr>
          <a:ln/>
        </p:spPr>
        <p:txBody>
          <a:bodyPr/>
          <a:lstStyle>
            <a:lvl1pPr>
              <a:defRPr/>
            </a:lvl1pPr>
          </a:lstStyle>
          <a:p>
            <a:pPr>
              <a:defRPr/>
            </a:pPr>
            <a:endParaRPr lang="es-ES" altLang="x-none"/>
          </a:p>
        </p:txBody>
      </p:sp>
      <p:sp>
        <p:nvSpPr>
          <p:cNvPr id="5" name="Rectangle 5"/>
          <p:cNvSpPr>
            <a:spLocks noGrp="1" noChangeArrowheads="1"/>
          </p:cNvSpPr>
          <p:nvPr>
            <p:ph type="sldNum" idx="11"/>
          </p:nvPr>
        </p:nvSpPr>
        <p:spPr>
          <a:ln/>
        </p:spPr>
        <p:txBody>
          <a:bodyPr/>
          <a:lstStyle>
            <a:lvl1pPr>
              <a:defRPr/>
            </a:lvl1pPr>
          </a:lstStyle>
          <a:p>
            <a:fld id="{CF921D27-87C8-4D8F-BF59-9520E092ECF0}" type="slidenum">
              <a:rPr lang="es-ES" altLang="x-none"/>
              <a:pPr/>
              <a:t>‹#›</a:t>
            </a:fld>
            <a:endParaRPr lang="es-ES" altLang="x-none"/>
          </a:p>
        </p:txBody>
      </p:sp>
    </p:spTree>
    <p:extLst>
      <p:ext uri="{BB962C8B-B14F-4D97-AF65-F5344CB8AC3E}">
        <p14:creationId xmlns:p14="http://schemas.microsoft.com/office/powerpoint/2010/main" val="1572703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0075" cy="1133475"/>
          </a:xfrm>
        </p:spPr>
        <p:txBody>
          <a:bodyPr/>
          <a:lstStyle/>
          <a:p>
            <a:r>
              <a:rPr lang="en-US" smtClean="0"/>
              <a:t>Click to edit Master title style</a:t>
            </a:r>
            <a:endParaRPr lang="hr-HR"/>
          </a:p>
        </p:txBody>
      </p:sp>
      <p:sp>
        <p:nvSpPr>
          <p:cNvPr id="3" name="Rectangle 3"/>
          <p:cNvSpPr>
            <a:spLocks noGrp="1" noChangeArrowheads="1"/>
          </p:cNvSpPr>
          <p:nvPr>
            <p:ph type="dt" idx="10"/>
          </p:nvPr>
        </p:nvSpPr>
        <p:spPr>
          <a:ln/>
        </p:spPr>
        <p:txBody>
          <a:bodyPr/>
          <a:lstStyle>
            <a:lvl1pPr>
              <a:defRPr/>
            </a:lvl1pPr>
          </a:lstStyle>
          <a:p>
            <a:pPr>
              <a:defRPr/>
            </a:pPr>
            <a:endParaRPr lang="es-ES" altLang="x-none"/>
          </a:p>
        </p:txBody>
      </p:sp>
      <p:sp>
        <p:nvSpPr>
          <p:cNvPr id="4" name="Rectangle 5"/>
          <p:cNvSpPr>
            <a:spLocks noGrp="1" noChangeArrowheads="1"/>
          </p:cNvSpPr>
          <p:nvPr>
            <p:ph type="sldNum" idx="11"/>
          </p:nvPr>
        </p:nvSpPr>
        <p:spPr>
          <a:ln/>
        </p:spPr>
        <p:txBody>
          <a:bodyPr/>
          <a:lstStyle>
            <a:lvl1pPr>
              <a:defRPr/>
            </a:lvl1pPr>
          </a:lstStyle>
          <a:p>
            <a:fld id="{4A2624BD-3D54-4C81-B96D-D12BCE300D30}" type="slidenum">
              <a:rPr lang="es-ES" altLang="x-none"/>
              <a:pPr/>
              <a:t>‹#›</a:t>
            </a:fld>
            <a:endParaRPr lang="es-ES" altLang="x-none"/>
          </a:p>
        </p:txBody>
      </p:sp>
    </p:spTree>
    <p:extLst>
      <p:ext uri="{BB962C8B-B14F-4D97-AF65-F5344CB8AC3E}">
        <p14:creationId xmlns:p14="http://schemas.microsoft.com/office/powerpoint/2010/main" val="116761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3"/>
          <p:cNvSpPr>
            <a:spLocks noGrp="1" noChangeArrowheads="1"/>
          </p:cNvSpPr>
          <p:nvPr>
            <p:ph type="dt" idx="10"/>
          </p:nvPr>
        </p:nvSpPr>
        <p:spPr>
          <a:ln/>
        </p:spPr>
        <p:txBody>
          <a:bodyPr/>
          <a:lstStyle>
            <a:lvl1pPr>
              <a:defRPr/>
            </a:lvl1pPr>
          </a:lstStyle>
          <a:p>
            <a:pPr>
              <a:defRPr/>
            </a:pPr>
            <a:endParaRPr lang="es-ES" altLang="x-none"/>
          </a:p>
        </p:txBody>
      </p:sp>
      <p:sp>
        <p:nvSpPr>
          <p:cNvPr id="5" name="Rectangle 5"/>
          <p:cNvSpPr>
            <a:spLocks noGrp="1" noChangeArrowheads="1"/>
          </p:cNvSpPr>
          <p:nvPr>
            <p:ph type="sldNum" idx="11"/>
          </p:nvPr>
        </p:nvSpPr>
        <p:spPr>
          <a:ln/>
        </p:spPr>
        <p:txBody>
          <a:bodyPr/>
          <a:lstStyle>
            <a:lvl1pPr>
              <a:defRPr/>
            </a:lvl1pPr>
          </a:lstStyle>
          <a:p>
            <a:fld id="{843D93BC-D51A-4AE3-84DB-F93D8AC4BDB8}" type="slidenum">
              <a:rPr lang="es-ES" altLang="x-none"/>
              <a:pPr/>
              <a:t>‹#›</a:t>
            </a:fld>
            <a:endParaRPr lang="es-ES" altLang="x-none"/>
          </a:p>
        </p:txBody>
      </p:sp>
    </p:spTree>
    <p:extLst>
      <p:ext uri="{BB962C8B-B14F-4D97-AF65-F5344CB8AC3E}">
        <p14:creationId xmlns:p14="http://schemas.microsoft.com/office/powerpoint/2010/main" val="365164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hr-H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s-ES" altLang="x-none"/>
          </a:p>
        </p:txBody>
      </p:sp>
      <p:sp>
        <p:nvSpPr>
          <p:cNvPr id="5" name="Rectangle 5"/>
          <p:cNvSpPr>
            <a:spLocks noGrp="1" noChangeArrowheads="1"/>
          </p:cNvSpPr>
          <p:nvPr>
            <p:ph type="sldNum" idx="11"/>
          </p:nvPr>
        </p:nvSpPr>
        <p:spPr>
          <a:ln/>
        </p:spPr>
        <p:txBody>
          <a:bodyPr/>
          <a:lstStyle>
            <a:lvl1pPr>
              <a:defRPr/>
            </a:lvl1pPr>
          </a:lstStyle>
          <a:p>
            <a:fld id="{F28AA289-78E3-401B-8F70-7A69ABA51779}" type="slidenum">
              <a:rPr lang="es-ES" altLang="x-none"/>
              <a:pPr/>
              <a:t>‹#›</a:t>
            </a:fld>
            <a:endParaRPr lang="es-ES" altLang="x-none"/>
          </a:p>
        </p:txBody>
      </p:sp>
    </p:spTree>
    <p:extLst>
      <p:ext uri="{BB962C8B-B14F-4D97-AF65-F5344CB8AC3E}">
        <p14:creationId xmlns:p14="http://schemas.microsoft.com/office/powerpoint/2010/main" val="65194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3838" cy="451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3438" y="1600200"/>
            <a:ext cx="4033837" cy="451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3"/>
          <p:cNvSpPr>
            <a:spLocks noGrp="1" noChangeArrowheads="1"/>
          </p:cNvSpPr>
          <p:nvPr>
            <p:ph type="dt" idx="10"/>
          </p:nvPr>
        </p:nvSpPr>
        <p:spPr>
          <a:ln/>
        </p:spPr>
        <p:txBody>
          <a:bodyPr/>
          <a:lstStyle>
            <a:lvl1pPr>
              <a:defRPr/>
            </a:lvl1pPr>
          </a:lstStyle>
          <a:p>
            <a:pPr>
              <a:defRPr/>
            </a:pPr>
            <a:endParaRPr lang="es-ES" altLang="x-none"/>
          </a:p>
        </p:txBody>
      </p:sp>
      <p:sp>
        <p:nvSpPr>
          <p:cNvPr id="6" name="Rectangle 5"/>
          <p:cNvSpPr>
            <a:spLocks noGrp="1" noChangeArrowheads="1"/>
          </p:cNvSpPr>
          <p:nvPr>
            <p:ph type="sldNum" idx="11"/>
          </p:nvPr>
        </p:nvSpPr>
        <p:spPr>
          <a:ln/>
        </p:spPr>
        <p:txBody>
          <a:bodyPr/>
          <a:lstStyle>
            <a:lvl1pPr>
              <a:defRPr/>
            </a:lvl1pPr>
          </a:lstStyle>
          <a:p>
            <a:fld id="{0AEE28A2-3D5C-4279-A824-0BBC9F7B97D3}" type="slidenum">
              <a:rPr lang="es-ES" altLang="x-none"/>
              <a:pPr/>
              <a:t>‹#›</a:t>
            </a:fld>
            <a:endParaRPr lang="es-ES" altLang="x-none"/>
          </a:p>
        </p:txBody>
      </p:sp>
    </p:spTree>
    <p:extLst>
      <p:ext uri="{BB962C8B-B14F-4D97-AF65-F5344CB8AC3E}">
        <p14:creationId xmlns:p14="http://schemas.microsoft.com/office/powerpoint/2010/main" val="7082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3"/>
          <p:cNvSpPr>
            <a:spLocks noGrp="1" noChangeArrowheads="1"/>
          </p:cNvSpPr>
          <p:nvPr>
            <p:ph type="dt" idx="10"/>
          </p:nvPr>
        </p:nvSpPr>
        <p:spPr>
          <a:ln/>
        </p:spPr>
        <p:txBody>
          <a:bodyPr/>
          <a:lstStyle>
            <a:lvl1pPr>
              <a:defRPr/>
            </a:lvl1pPr>
          </a:lstStyle>
          <a:p>
            <a:pPr>
              <a:defRPr/>
            </a:pPr>
            <a:endParaRPr lang="es-ES" altLang="x-none"/>
          </a:p>
        </p:txBody>
      </p:sp>
      <p:sp>
        <p:nvSpPr>
          <p:cNvPr id="8" name="Rectangle 5"/>
          <p:cNvSpPr>
            <a:spLocks noGrp="1" noChangeArrowheads="1"/>
          </p:cNvSpPr>
          <p:nvPr>
            <p:ph type="sldNum" idx="11"/>
          </p:nvPr>
        </p:nvSpPr>
        <p:spPr>
          <a:ln/>
        </p:spPr>
        <p:txBody>
          <a:bodyPr/>
          <a:lstStyle>
            <a:lvl1pPr>
              <a:defRPr/>
            </a:lvl1pPr>
          </a:lstStyle>
          <a:p>
            <a:fld id="{0EC9043E-912F-4C55-9CD5-4D9ECC7915A1}" type="slidenum">
              <a:rPr lang="es-ES" altLang="x-none"/>
              <a:pPr/>
              <a:t>‹#›</a:t>
            </a:fld>
            <a:endParaRPr lang="es-ES" altLang="x-none"/>
          </a:p>
        </p:txBody>
      </p:sp>
    </p:spTree>
    <p:extLst>
      <p:ext uri="{BB962C8B-B14F-4D97-AF65-F5344CB8AC3E}">
        <p14:creationId xmlns:p14="http://schemas.microsoft.com/office/powerpoint/2010/main" val="326835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Rectangle 3"/>
          <p:cNvSpPr>
            <a:spLocks noGrp="1" noChangeArrowheads="1"/>
          </p:cNvSpPr>
          <p:nvPr>
            <p:ph type="dt" idx="10"/>
          </p:nvPr>
        </p:nvSpPr>
        <p:spPr>
          <a:ln/>
        </p:spPr>
        <p:txBody>
          <a:bodyPr/>
          <a:lstStyle>
            <a:lvl1pPr>
              <a:defRPr/>
            </a:lvl1pPr>
          </a:lstStyle>
          <a:p>
            <a:pPr>
              <a:defRPr/>
            </a:pPr>
            <a:endParaRPr lang="es-ES" altLang="x-none"/>
          </a:p>
        </p:txBody>
      </p:sp>
      <p:sp>
        <p:nvSpPr>
          <p:cNvPr id="4" name="Rectangle 5"/>
          <p:cNvSpPr>
            <a:spLocks noGrp="1" noChangeArrowheads="1"/>
          </p:cNvSpPr>
          <p:nvPr>
            <p:ph type="sldNum" idx="11"/>
          </p:nvPr>
        </p:nvSpPr>
        <p:spPr>
          <a:ln/>
        </p:spPr>
        <p:txBody>
          <a:bodyPr/>
          <a:lstStyle>
            <a:lvl1pPr>
              <a:defRPr/>
            </a:lvl1pPr>
          </a:lstStyle>
          <a:p>
            <a:fld id="{6186630F-23B3-4513-ADB3-C3262D4F92F7}" type="slidenum">
              <a:rPr lang="es-ES" altLang="x-none"/>
              <a:pPr/>
              <a:t>‹#›</a:t>
            </a:fld>
            <a:endParaRPr lang="es-ES" altLang="x-none"/>
          </a:p>
        </p:txBody>
      </p:sp>
    </p:spTree>
    <p:extLst>
      <p:ext uri="{BB962C8B-B14F-4D97-AF65-F5344CB8AC3E}">
        <p14:creationId xmlns:p14="http://schemas.microsoft.com/office/powerpoint/2010/main" val="17038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s-ES" altLang="x-none"/>
          </a:p>
        </p:txBody>
      </p:sp>
      <p:sp>
        <p:nvSpPr>
          <p:cNvPr id="3" name="Rectangle 5"/>
          <p:cNvSpPr>
            <a:spLocks noGrp="1" noChangeArrowheads="1"/>
          </p:cNvSpPr>
          <p:nvPr>
            <p:ph type="sldNum" idx="11"/>
          </p:nvPr>
        </p:nvSpPr>
        <p:spPr>
          <a:ln/>
        </p:spPr>
        <p:txBody>
          <a:bodyPr/>
          <a:lstStyle>
            <a:lvl1pPr>
              <a:defRPr/>
            </a:lvl1pPr>
          </a:lstStyle>
          <a:p>
            <a:fld id="{F834C8E8-F110-4B76-81E1-E336C75C6A67}" type="slidenum">
              <a:rPr lang="es-ES" altLang="x-none"/>
              <a:pPr/>
              <a:t>‹#›</a:t>
            </a:fld>
            <a:endParaRPr lang="es-ES" altLang="x-none"/>
          </a:p>
        </p:txBody>
      </p:sp>
    </p:spTree>
    <p:extLst>
      <p:ext uri="{BB962C8B-B14F-4D97-AF65-F5344CB8AC3E}">
        <p14:creationId xmlns:p14="http://schemas.microsoft.com/office/powerpoint/2010/main" val="1492272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hr-H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s-ES" altLang="x-none"/>
          </a:p>
        </p:txBody>
      </p:sp>
      <p:sp>
        <p:nvSpPr>
          <p:cNvPr id="6" name="Rectangle 5"/>
          <p:cNvSpPr>
            <a:spLocks noGrp="1" noChangeArrowheads="1"/>
          </p:cNvSpPr>
          <p:nvPr>
            <p:ph type="sldNum" idx="11"/>
          </p:nvPr>
        </p:nvSpPr>
        <p:spPr>
          <a:ln/>
        </p:spPr>
        <p:txBody>
          <a:bodyPr/>
          <a:lstStyle>
            <a:lvl1pPr>
              <a:defRPr/>
            </a:lvl1pPr>
          </a:lstStyle>
          <a:p>
            <a:fld id="{3EC19E99-B068-4C4A-AADD-D7EAFB2D010A}" type="slidenum">
              <a:rPr lang="es-ES" altLang="x-none"/>
              <a:pPr/>
              <a:t>‹#›</a:t>
            </a:fld>
            <a:endParaRPr lang="es-ES" altLang="x-none"/>
          </a:p>
        </p:txBody>
      </p:sp>
    </p:spTree>
    <p:extLst>
      <p:ext uri="{BB962C8B-B14F-4D97-AF65-F5344CB8AC3E}">
        <p14:creationId xmlns:p14="http://schemas.microsoft.com/office/powerpoint/2010/main" val="2160809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hr-H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r-HR"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s-ES" altLang="x-none"/>
          </a:p>
        </p:txBody>
      </p:sp>
      <p:sp>
        <p:nvSpPr>
          <p:cNvPr id="6" name="Rectangle 5"/>
          <p:cNvSpPr>
            <a:spLocks noGrp="1" noChangeArrowheads="1"/>
          </p:cNvSpPr>
          <p:nvPr>
            <p:ph type="sldNum" idx="11"/>
          </p:nvPr>
        </p:nvSpPr>
        <p:spPr>
          <a:ln/>
        </p:spPr>
        <p:txBody>
          <a:bodyPr/>
          <a:lstStyle>
            <a:lvl1pPr>
              <a:defRPr/>
            </a:lvl1pPr>
          </a:lstStyle>
          <a:p>
            <a:fld id="{C3B3821D-4B9B-4BDA-A1AE-55C771CA80EC}" type="slidenum">
              <a:rPr lang="es-ES" altLang="x-none"/>
              <a:pPr/>
              <a:t>‹#›</a:t>
            </a:fld>
            <a:endParaRPr lang="es-ES" altLang="x-none"/>
          </a:p>
        </p:txBody>
      </p:sp>
    </p:spTree>
    <p:extLst>
      <p:ext uri="{BB962C8B-B14F-4D97-AF65-F5344CB8AC3E}">
        <p14:creationId xmlns:p14="http://schemas.microsoft.com/office/powerpoint/2010/main" val="384906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00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x-none" smtClean="0"/>
              <a:t>Click to edit the title text format</a:t>
            </a:r>
          </a:p>
        </p:txBody>
      </p:sp>
      <p:sp>
        <p:nvSpPr>
          <p:cNvPr id="1027" name="Rectangle 2"/>
          <p:cNvSpPr>
            <a:spLocks noGrp="1" noChangeArrowheads="1"/>
          </p:cNvSpPr>
          <p:nvPr>
            <p:ph type="body" idx="1"/>
          </p:nvPr>
        </p:nvSpPr>
        <p:spPr bwMode="auto">
          <a:xfrm>
            <a:off x="457200" y="1600200"/>
            <a:ext cx="8220075"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x-none" smtClean="0"/>
              <a:t>Click to edit the outline text format</a:t>
            </a:r>
          </a:p>
          <a:p>
            <a:pPr lvl="1"/>
            <a:r>
              <a:rPr lang="en-GB" altLang="x-none" smtClean="0"/>
              <a:t>Second Outline Level</a:t>
            </a:r>
          </a:p>
          <a:p>
            <a:pPr lvl="2"/>
            <a:r>
              <a:rPr lang="en-GB" altLang="x-none" smtClean="0"/>
              <a:t>Third Outline Level</a:t>
            </a:r>
          </a:p>
          <a:p>
            <a:pPr lvl="3"/>
            <a:r>
              <a:rPr lang="en-GB" altLang="x-none" smtClean="0"/>
              <a:t>Fourth Outline Level</a:t>
            </a:r>
          </a:p>
          <a:p>
            <a:pPr lvl="4"/>
            <a:r>
              <a:rPr lang="en-GB" altLang="x-none" smtClean="0"/>
              <a:t>Fifth Outline Level</a:t>
            </a:r>
          </a:p>
          <a:p>
            <a:pPr lvl="4"/>
            <a:r>
              <a:rPr lang="en-GB" altLang="x-none" smtClean="0"/>
              <a:t>Sixth Outline Level</a:t>
            </a:r>
          </a:p>
          <a:p>
            <a:pPr lvl="4"/>
            <a:r>
              <a:rPr lang="en-GB" altLang="x-none" smtClean="0"/>
              <a:t>Seventh Outline Level</a:t>
            </a:r>
          </a:p>
          <a:p>
            <a:pPr lvl="4"/>
            <a:r>
              <a:rPr lang="en-GB" altLang="x-none" smtClean="0"/>
              <a:t>Eighth Outline Level</a:t>
            </a:r>
          </a:p>
          <a:p>
            <a:pPr lvl="4"/>
            <a:r>
              <a:rPr lang="en-GB" altLang="x-none" smtClean="0"/>
              <a:t>Ninth Outline Level</a:t>
            </a:r>
          </a:p>
        </p:txBody>
      </p:sp>
      <p:sp>
        <p:nvSpPr>
          <p:cNvPr id="2" name="Rectangle 3"/>
          <p:cNvSpPr>
            <a:spLocks noGrp="1" noChangeArrowheads="1"/>
          </p:cNvSpPr>
          <p:nvPr>
            <p:ph type="dt"/>
          </p:nvPr>
        </p:nvSpPr>
        <p:spPr bwMode="auto">
          <a:xfrm>
            <a:off x="457200" y="6307138"/>
            <a:ext cx="21240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1pPr>
          </a:lstStyle>
          <a:p>
            <a:pPr>
              <a:defRPr/>
            </a:pPr>
            <a:endParaRPr lang="es-ES" altLang="x-none"/>
          </a:p>
        </p:txBody>
      </p:sp>
      <p:sp>
        <p:nvSpPr>
          <p:cNvPr id="1029"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3" name="Rectangle 5"/>
          <p:cNvSpPr>
            <a:spLocks noGrp="1" noChangeArrowheads="1"/>
          </p:cNvSpPr>
          <p:nvPr>
            <p:ph type="sldNum"/>
          </p:nvPr>
        </p:nvSpPr>
        <p:spPr bwMode="auto">
          <a:xfrm>
            <a:off x="6553200" y="6307138"/>
            <a:ext cx="21240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6DCD98E8-09FB-4B58-B70D-C66038C3A506}" type="slidenum">
              <a:rPr lang="es-ES" altLang="x-none"/>
              <a:pPr/>
              <a:t>‹#›</a:t>
            </a:fld>
            <a:endParaRPr lang="es-E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1" fontAlgn="base" hangingPunct="1">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ＭＳ Ｐゴシック" panose="020B0600070205080204" pitchFamily="34" charset="-128"/>
        </a:defRPr>
      </a:lvl2pPr>
      <a:lvl3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ＭＳ Ｐゴシック" panose="020B0600070205080204" pitchFamily="34" charset="-128"/>
        </a:defRPr>
      </a:lvl3pPr>
      <a:lvl4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ＭＳ Ｐゴシック" panose="020B0600070205080204" pitchFamily="34" charset="-128"/>
        </a:defRPr>
      </a:lvl4pPr>
      <a:lvl5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ＭＳ Ｐゴシック" panose="020B0600070205080204" pitchFamily="34" charset="-128"/>
        </a:defRPr>
      </a:lvl5pPr>
      <a:lvl6pPr marL="25146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ＭＳ Ｐゴシック" panose="020B0600070205080204" pitchFamily="34" charset="-128"/>
        </a:defRPr>
      </a:lvl6pPr>
      <a:lvl7pPr marL="29718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ＭＳ Ｐゴシック" panose="020B0600070205080204" pitchFamily="34" charset="-128"/>
        </a:defRPr>
      </a:lvl7pPr>
      <a:lvl8pPr marL="34290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ＭＳ Ｐゴシック" panose="020B0600070205080204" pitchFamily="34" charset="-128"/>
        </a:defRPr>
      </a:lvl8pPr>
      <a:lvl9pPr marL="38862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ＭＳ Ｐゴシック" panose="020B0600070205080204" pitchFamily="34" charset="-128"/>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8" name="Text Box 5"/>
          <p:cNvSpPr txBox="1">
            <a:spLocks noChangeArrowheads="1"/>
          </p:cNvSpPr>
          <p:nvPr/>
        </p:nvSpPr>
        <p:spPr bwMode="auto">
          <a:xfrm>
            <a:off x="2865986" y="6196013"/>
            <a:ext cx="3435855"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3080" name="Rectangle 7"/>
          <p:cNvSpPr>
            <a:spLocks noGrp="1" noChangeArrowheads="1"/>
          </p:cNvSpPr>
          <p:nvPr>
            <p:ph type="title"/>
          </p:nvPr>
        </p:nvSpPr>
        <p:spPr>
          <a:xfrm>
            <a:off x="623888" y="1709739"/>
            <a:ext cx="7886700" cy="2439342"/>
          </a:xfrm>
        </p:spPr>
        <p:txBody>
          <a:bodyPr/>
          <a:lstStyle/>
          <a:p>
            <a:r>
              <a:rPr lang="hr-HR" altLang="x-none" sz="3200" b="1" dirty="0">
                <a:solidFill>
                  <a:srgbClr val="006666"/>
                </a:solidFill>
              </a:rPr>
              <a:t/>
            </a:r>
            <a:br>
              <a:rPr lang="hr-HR" altLang="x-none" sz="3200" b="1" dirty="0">
                <a:solidFill>
                  <a:srgbClr val="006666"/>
                </a:solidFill>
              </a:rPr>
            </a:br>
            <a:r>
              <a:rPr lang="hr-HR" altLang="x-none" sz="3200" b="1" dirty="0" smtClean="0">
                <a:solidFill>
                  <a:srgbClr val="006666"/>
                </a:solidFill>
              </a:rPr>
              <a:t>PRIJEDLOG </a:t>
            </a:r>
            <a:r>
              <a:rPr lang="hr-HR" altLang="x-none" sz="3200" b="1" dirty="0">
                <a:solidFill>
                  <a:srgbClr val="006666"/>
                </a:solidFill>
              </a:rPr>
              <a:t>IZMJENA I </a:t>
            </a:r>
            <a:r>
              <a:rPr lang="hr-HR" altLang="x-none" sz="3200" b="1" dirty="0" smtClean="0">
                <a:solidFill>
                  <a:srgbClr val="006666"/>
                </a:solidFill>
              </a:rPr>
              <a:t>DOPUNA</a:t>
            </a:r>
            <a:br>
              <a:rPr lang="hr-HR" altLang="x-none" sz="3200" b="1" dirty="0" smtClean="0">
                <a:solidFill>
                  <a:srgbClr val="006666"/>
                </a:solidFill>
              </a:rPr>
            </a:br>
            <a:r>
              <a:rPr lang="hr-HR" altLang="x-none" sz="3200" b="1" dirty="0">
                <a:solidFill>
                  <a:srgbClr val="006666"/>
                </a:solidFill>
                <a:latin typeface="Calibri" panose="020F0502020204030204" pitchFamily="34" charset="0"/>
              </a:rPr>
              <a:t>OPĆEG PROGRAMA MJERA RAZVOJA PODUZETNIŠTVA NA PODRUČJU GRADA CRIKVENICE</a:t>
            </a:r>
            <a:br>
              <a:rPr lang="hr-HR" altLang="x-none" sz="3200" b="1" dirty="0">
                <a:solidFill>
                  <a:srgbClr val="006666"/>
                </a:solidFill>
                <a:latin typeface="Calibri" panose="020F0502020204030204" pitchFamily="34" charset="0"/>
              </a:rPr>
            </a:br>
            <a:endParaRPr lang="hr-HR" altLang="x-none" sz="3200" b="1" dirty="0" smtClean="0">
              <a:solidFill>
                <a:srgbClr val="006666"/>
              </a:solidFill>
            </a:endParaRPr>
          </a:p>
        </p:txBody>
      </p:sp>
      <p:sp>
        <p:nvSpPr>
          <p:cNvPr id="2" name="Text Placeholder 1"/>
          <p:cNvSpPr>
            <a:spLocks noGrp="1"/>
          </p:cNvSpPr>
          <p:nvPr>
            <p:ph type="body" idx="1"/>
          </p:nvPr>
        </p:nvSpPr>
        <p:spPr/>
        <p:txBody>
          <a:bodyPr/>
          <a:lstStyle/>
          <a:p>
            <a:endParaRPr lang="hr-HR"/>
          </a:p>
        </p:txBody>
      </p:sp>
      <p:pic>
        <p:nvPicPr>
          <p:cNvPr id="1031" name="Picture 7" descr="N:\AA_UPRAVNI ODJEL ZA FINANCIJE,TURIZAM I GOSPODARSTVO\AA-Snjezana Sikiric\slike crikvenice\145 (Larg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3913" y="4418174"/>
            <a:ext cx="2364351" cy="13504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AA_UPRAVNI ODJEL ZA FINANCIJE,TURIZAM I GOSPODARSTVO\AA-Snjezana Sikiric\slike crikvenice\Crikvenica 0908-0996 (Larg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3" y="4416934"/>
            <a:ext cx="2195735" cy="135045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N:\AA_UPRAVNI ODJEL ZA FINANCIJE,TURIZAM I GOSPODARSTVO\AA-Snjezana Sikiric\slike crikvenice\19 (Larg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2" y="4419412"/>
            <a:ext cx="2261391" cy="13504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AA_UPRAVNI ODJEL ZA FINANCIJE,TURIZAM I GOSPODARSTVO\AA-Snjezana Sikiric\slike crikvenice\2 (Large).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7743" y="4416935"/>
            <a:ext cx="2316170" cy="135045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116632"/>
            <a:ext cx="1314929" cy="15121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Tm="8192">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ltLang="x-none" sz="3600" b="1" dirty="0">
                <a:solidFill>
                  <a:srgbClr val="006666"/>
                </a:solidFill>
                <a:latin typeface="Gotham Bold" pitchFamily="48" charset="0"/>
              </a:rPr>
              <a:t>Jačanje konkurentnosti poduzetnika</a:t>
            </a:r>
            <a:endParaRPr lang="hr-HR" sz="3600" b="1" dirty="0">
              <a:solidFill>
                <a:srgbClr val="006666"/>
              </a:solidFill>
            </a:endParaRPr>
          </a:p>
        </p:txBody>
      </p:sp>
      <p:sp>
        <p:nvSpPr>
          <p:cNvPr id="3" name="Rezervirano mjesto sadržaja 2"/>
          <p:cNvSpPr>
            <a:spLocks noGrp="1"/>
          </p:cNvSpPr>
          <p:nvPr>
            <p:ph idx="1"/>
          </p:nvPr>
        </p:nvSpPr>
        <p:spPr>
          <a:xfrm>
            <a:off x="457200" y="1700808"/>
            <a:ext cx="8220075" cy="4415830"/>
          </a:xfrm>
        </p:spPr>
        <p:txBody>
          <a:bodyPr/>
          <a:lstStyle/>
          <a:p>
            <a:pPr marL="0" indent="0"/>
            <a:r>
              <a:rPr lang="hr-HR" sz="2000" dirty="0" smtClean="0"/>
              <a:t>1.1. Sufinanciranje </a:t>
            </a:r>
            <a:r>
              <a:rPr lang="hr-HR" sz="2000" dirty="0" smtClean="0"/>
              <a:t>Poduzetničkog </a:t>
            </a:r>
            <a:r>
              <a:rPr lang="hr-HR" sz="2000" dirty="0" smtClean="0"/>
              <a:t>centra</a:t>
            </a:r>
          </a:p>
          <a:p>
            <a:pPr marL="0" indent="0"/>
            <a:r>
              <a:rPr lang="hr-HR" sz="2000" dirty="0" smtClean="0"/>
              <a:t>1.2. Sufinanciranje LAG-a</a:t>
            </a:r>
          </a:p>
          <a:p>
            <a:pPr marL="0" indent="0"/>
            <a:r>
              <a:rPr lang="hr-HR" sz="2000" dirty="0" smtClean="0"/>
              <a:t>1.3. Sufinanciranje manifestacija i aktivnosti u turizmu i povećanje kvalitete turističke ponude</a:t>
            </a:r>
          </a:p>
          <a:p>
            <a:pPr marL="0" indent="0"/>
            <a:r>
              <a:rPr lang="hr-HR" sz="2000" dirty="0" smtClean="0"/>
              <a:t>1.4. </a:t>
            </a:r>
            <a:r>
              <a:rPr lang="hr-HR" sz="2000" dirty="0"/>
              <a:t>S</a:t>
            </a:r>
            <a:r>
              <a:rPr lang="hr-HR" sz="2000" dirty="0" smtClean="0"/>
              <a:t>ubvencioniranje izrade marketinških planova i/ili istraživanja tržišta</a:t>
            </a:r>
          </a:p>
          <a:p>
            <a:pPr marL="0" indent="0"/>
            <a:r>
              <a:rPr lang="hr-HR" sz="2000" dirty="0" smtClean="0"/>
              <a:t>1.5. Poticanje udruživanja gospodarskih subjekata</a:t>
            </a:r>
          </a:p>
          <a:p>
            <a:pPr marL="0" indent="0"/>
            <a:r>
              <a:rPr lang="hr-HR" sz="2000" dirty="0" smtClean="0"/>
              <a:t>1.6. Subvencioniranje troškova implementacije industrijskog i grafičkog dizajna</a:t>
            </a:r>
          </a:p>
          <a:p>
            <a:pPr marL="0" indent="0"/>
            <a:r>
              <a:rPr lang="hr-HR" sz="2000" dirty="0" smtClean="0"/>
              <a:t>1.7. Subvencioniranje nabave i ugradnje strojeva i opreme</a:t>
            </a:r>
          </a:p>
          <a:p>
            <a:pPr marL="0" indent="0"/>
            <a:r>
              <a:rPr lang="hr-HR" sz="2000" dirty="0" smtClean="0"/>
              <a:t>1.8. Subvencioniranje inicijalnih troškova </a:t>
            </a:r>
            <a:r>
              <a:rPr lang="hr-HR" sz="2000" dirty="0" smtClean="0"/>
              <a:t>pokretanja </a:t>
            </a:r>
            <a:r>
              <a:rPr lang="hr-HR" sz="2000" dirty="0" smtClean="0"/>
              <a:t>gospodarskih aktivnosti poduzetnika početnika</a:t>
            </a:r>
            <a:endParaRPr lang="hr-HR" sz="2000" dirty="0"/>
          </a:p>
        </p:txBody>
      </p:sp>
      <p:sp>
        <p:nvSpPr>
          <p:cNvPr id="4" name="Text Box 5"/>
          <p:cNvSpPr txBox="1">
            <a:spLocks noChangeArrowheads="1"/>
          </p:cNvSpPr>
          <p:nvPr/>
        </p:nvSpPr>
        <p:spPr bwMode="auto">
          <a:xfrm>
            <a:off x="2865986" y="6196013"/>
            <a:ext cx="3435855"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5805264"/>
            <a:ext cx="915422" cy="10527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398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ltLang="x-none" sz="3600" b="1" dirty="0">
                <a:solidFill>
                  <a:srgbClr val="006666"/>
                </a:solidFill>
                <a:latin typeface="Gotham Bold" pitchFamily="48" charset="0"/>
              </a:rPr>
              <a:t>Jačanje konkurentnosti poduzetnika</a:t>
            </a:r>
            <a:endParaRPr lang="hr-HR" sz="3600" b="1" dirty="0">
              <a:solidFill>
                <a:srgbClr val="006666"/>
              </a:solidFill>
            </a:endParaRPr>
          </a:p>
        </p:txBody>
      </p:sp>
      <p:sp>
        <p:nvSpPr>
          <p:cNvPr id="3" name="Rezervirano mjesto sadržaja 2"/>
          <p:cNvSpPr>
            <a:spLocks noGrp="1"/>
          </p:cNvSpPr>
          <p:nvPr>
            <p:ph idx="1"/>
          </p:nvPr>
        </p:nvSpPr>
        <p:spPr>
          <a:xfrm>
            <a:off x="457200" y="1700808"/>
            <a:ext cx="8220075" cy="4415830"/>
          </a:xfrm>
        </p:spPr>
        <p:txBody>
          <a:bodyPr/>
          <a:lstStyle/>
          <a:p>
            <a:pPr marL="0" indent="0"/>
            <a:r>
              <a:rPr lang="hr-HR" sz="2000" dirty="0" smtClean="0"/>
              <a:t>1.9. Subvencioniranje troškova izrade projektnih prijedloga za sufinanciranje iz fondova EU i nacionalnih fondova</a:t>
            </a:r>
          </a:p>
          <a:p>
            <a:pPr marL="0" indent="0"/>
            <a:r>
              <a:rPr lang="hr-HR" sz="2000" dirty="0" smtClean="0"/>
              <a:t>1.10. Sufinanciranje projekata u području energetske učinkovitosti i korištenja obnovljivih izvora energije</a:t>
            </a:r>
          </a:p>
          <a:p>
            <a:pPr marL="0" indent="0"/>
            <a:r>
              <a:rPr lang="hr-HR" sz="2000" dirty="0" smtClean="0"/>
              <a:t>1.11. Sufinanciranje razvoja komercijalizacije inovativnog proizvoda i usluge</a:t>
            </a:r>
            <a:endParaRPr lang="hr-HR" sz="2000" dirty="0"/>
          </a:p>
        </p:txBody>
      </p:sp>
      <p:sp>
        <p:nvSpPr>
          <p:cNvPr id="4" name="Text Box 5"/>
          <p:cNvSpPr txBox="1">
            <a:spLocks noChangeArrowheads="1"/>
          </p:cNvSpPr>
          <p:nvPr/>
        </p:nvSpPr>
        <p:spPr bwMode="auto">
          <a:xfrm>
            <a:off x="2865986" y="6196013"/>
            <a:ext cx="3435855"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5805264"/>
            <a:ext cx="915422" cy="10527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972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ltLang="x-none" sz="3600" b="1" dirty="0" smtClean="0">
                <a:solidFill>
                  <a:srgbClr val="006666"/>
                </a:solidFill>
                <a:latin typeface="Gotham Bold" pitchFamily="48" charset="0"/>
              </a:rPr>
              <a:t>Financiranje poduzetništva</a:t>
            </a:r>
            <a:endParaRPr lang="hr-HR" sz="3600" b="1" dirty="0">
              <a:solidFill>
                <a:srgbClr val="006666"/>
              </a:solidFill>
            </a:endParaRPr>
          </a:p>
        </p:txBody>
      </p:sp>
      <p:sp>
        <p:nvSpPr>
          <p:cNvPr id="3" name="Rezervirano mjesto sadržaja 2"/>
          <p:cNvSpPr>
            <a:spLocks noGrp="1"/>
          </p:cNvSpPr>
          <p:nvPr>
            <p:ph idx="1"/>
          </p:nvPr>
        </p:nvSpPr>
        <p:spPr>
          <a:xfrm>
            <a:off x="457200" y="1700808"/>
            <a:ext cx="8220075" cy="4415830"/>
          </a:xfrm>
        </p:spPr>
        <p:txBody>
          <a:bodyPr/>
          <a:lstStyle/>
          <a:p>
            <a:pPr marL="0" indent="0"/>
            <a:r>
              <a:rPr lang="hr-HR" sz="2400" dirty="0"/>
              <a:t>3.1. </a:t>
            </a:r>
            <a:r>
              <a:rPr lang="hr-HR" sz="2400" dirty="0" smtClean="0"/>
              <a:t>Subvencioniranje kamatne stope za poduzetničke kredite</a:t>
            </a:r>
          </a:p>
          <a:p>
            <a:pPr marL="0" indent="0"/>
            <a:r>
              <a:rPr lang="hr-HR" sz="2400" dirty="0" smtClean="0"/>
              <a:t>3.2. Promicanje novih oblika financiranja</a:t>
            </a:r>
          </a:p>
          <a:p>
            <a:pPr marL="0" indent="0"/>
            <a:r>
              <a:rPr lang="hr-HR" sz="2400" dirty="0" smtClean="0"/>
              <a:t>3.3. Subvencioniranje izrade poduzetničkih planova/ investicijskih studija</a:t>
            </a:r>
            <a:endParaRPr lang="hr-HR" sz="2400" dirty="0"/>
          </a:p>
        </p:txBody>
      </p:sp>
      <p:sp>
        <p:nvSpPr>
          <p:cNvPr id="4" name="Text Box 5"/>
          <p:cNvSpPr txBox="1">
            <a:spLocks noChangeArrowheads="1"/>
          </p:cNvSpPr>
          <p:nvPr/>
        </p:nvSpPr>
        <p:spPr bwMode="auto">
          <a:xfrm>
            <a:off x="2865986" y="6196013"/>
            <a:ext cx="3435855"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5805264"/>
            <a:ext cx="915422" cy="10527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972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ltLang="x-none" sz="3600" b="1" dirty="0" smtClean="0">
                <a:solidFill>
                  <a:srgbClr val="006666"/>
                </a:solidFill>
                <a:latin typeface="Gotham Bold" pitchFamily="48" charset="0"/>
              </a:rPr>
              <a:t> </a:t>
            </a:r>
            <a:r>
              <a:rPr lang="hr-HR" altLang="x-none" sz="2800" b="1" dirty="0" smtClean="0">
                <a:solidFill>
                  <a:srgbClr val="006666"/>
                </a:solidFill>
                <a:latin typeface="Gotham Bold" pitchFamily="48" charset="0"/>
              </a:rPr>
              <a:t>Razvoj i poticanje ženskog poduzetništva i očuvanje deficitarnih zanimanja</a:t>
            </a:r>
            <a:endParaRPr lang="hr-HR" sz="2800" b="1" dirty="0">
              <a:solidFill>
                <a:srgbClr val="006666"/>
              </a:solidFill>
            </a:endParaRPr>
          </a:p>
        </p:txBody>
      </p:sp>
      <p:sp>
        <p:nvSpPr>
          <p:cNvPr id="3" name="Rezervirano mjesto sadržaja 2"/>
          <p:cNvSpPr>
            <a:spLocks noGrp="1"/>
          </p:cNvSpPr>
          <p:nvPr>
            <p:ph idx="1"/>
          </p:nvPr>
        </p:nvSpPr>
        <p:spPr>
          <a:xfrm>
            <a:off x="457200" y="1700808"/>
            <a:ext cx="8220075" cy="4415830"/>
          </a:xfrm>
        </p:spPr>
        <p:txBody>
          <a:bodyPr/>
          <a:lstStyle/>
          <a:p>
            <a:pPr marL="0" indent="0"/>
            <a:r>
              <a:rPr lang="hr-HR" sz="2400" dirty="0" smtClean="0"/>
              <a:t>6.1.  Program razvoja ženskog poduzetništva</a:t>
            </a:r>
          </a:p>
          <a:p>
            <a:pPr marL="0" indent="0"/>
            <a:endParaRPr lang="hr-HR" sz="2400" dirty="0" smtClean="0"/>
          </a:p>
          <a:p>
            <a:pPr marL="0" indent="0"/>
            <a:r>
              <a:rPr lang="hr-HR" sz="2400" dirty="0" smtClean="0"/>
              <a:t>6.2. Program očuvanja deficitarnih zanimanja</a:t>
            </a:r>
            <a:endParaRPr lang="hr-HR" sz="2400" dirty="0"/>
          </a:p>
        </p:txBody>
      </p:sp>
      <p:sp>
        <p:nvSpPr>
          <p:cNvPr id="4" name="Text Box 5"/>
          <p:cNvSpPr txBox="1">
            <a:spLocks noChangeArrowheads="1"/>
          </p:cNvSpPr>
          <p:nvPr/>
        </p:nvSpPr>
        <p:spPr bwMode="auto">
          <a:xfrm>
            <a:off x="2865986" y="6196013"/>
            <a:ext cx="3435855"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5805264"/>
            <a:ext cx="915422" cy="10527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97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b="1" dirty="0" smtClean="0">
                <a:solidFill>
                  <a:srgbClr val="006666"/>
                </a:solidFill>
                <a:latin typeface="Gotham Bold" pitchFamily="48" charset="0"/>
              </a:rPr>
              <a:t>AKTUALNI JAVNI </a:t>
            </a:r>
            <a:r>
              <a:rPr lang="hr-HR" sz="3600" b="1" dirty="0" smtClean="0">
                <a:solidFill>
                  <a:srgbClr val="006666"/>
                </a:solidFill>
                <a:latin typeface="Gotham Bold" pitchFamily="48" charset="0"/>
              </a:rPr>
              <a:t>POZIV</a:t>
            </a:r>
            <a:endParaRPr lang="hr-HR" sz="3600" b="1" dirty="0">
              <a:solidFill>
                <a:srgbClr val="006666"/>
              </a:solidFill>
              <a:latin typeface="Gotham Bold" pitchFamily="48" charset="0"/>
            </a:endParaRPr>
          </a:p>
        </p:txBody>
      </p:sp>
      <p:pic>
        <p:nvPicPr>
          <p:cNvPr id="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05264"/>
            <a:ext cx="906224" cy="10421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5" name="TextBox 4"/>
          <p:cNvSpPr txBox="1"/>
          <p:nvPr/>
        </p:nvSpPr>
        <p:spPr>
          <a:xfrm>
            <a:off x="941512" y="1556792"/>
            <a:ext cx="7878960" cy="3939540"/>
          </a:xfrm>
          <a:prstGeom prst="rect">
            <a:avLst/>
          </a:prstGeom>
          <a:noFill/>
        </p:spPr>
        <p:txBody>
          <a:bodyPr wrap="square" rtlCol="0">
            <a:spAutoFit/>
          </a:bodyPr>
          <a:lstStyle/>
          <a:p>
            <a:pPr algn="just"/>
            <a:r>
              <a:rPr lang="hr-HR" b="1" dirty="0">
                <a:solidFill>
                  <a:schemeClr val="tx1"/>
                </a:solidFill>
              </a:rPr>
              <a:t>JAVNI POZIV za podnošenje prijava za dodjelu nepovratnih subvencija iz Općeg programa mjera poticanja razvoja poduzetništva na području Grada </a:t>
            </a:r>
            <a:r>
              <a:rPr lang="hr-HR" b="1" dirty="0" smtClean="0">
                <a:solidFill>
                  <a:schemeClr val="tx1"/>
                </a:solidFill>
              </a:rPr>
              <a:t>Crikvenice</a:t>
            </a:r>
          </a:p>
          <a:p>
            <a:pPr marL="342900" indent="-342900" algn="just">
              <a:buFont typeface="Arial" panose="020B0604020202020204" pitchFamily="34" charset="0"/>
              <a:buChar char="•"/>
            </a:pPr>
            <a:endParaRPr lang="hr-HR" b="1" dirty="0">
              <a:solidFill>
                <a:schemeClr val="tx1"/>
              </a:solidFill>
            </a:endParaRPr>
          </a:p>
          <a:p>
            <a:pPr algn="just"/>
            <a:r>
              <a:rPr lang="hr-HR" b="1" dirty="0" smtClean="0">
                <a:solidFill>
                  <a:schemeClr val="tx1"/>
                </a:solidFill>
              </a:rPr>
              <a:t>Link: </a:t>
            </a:r>
            <a:r>
              <a:rPr lang="hr-HR" sz="2000" b="1" u="sng" dirty="0" smtClean="0">
                <a:solidFill>
                  <a:schemeClr val="tx1"/>
                </a:solidFill>
              </a:rPr>
              <a:t>http://www.crikvenica.hr/</a:t>
            </a:r>
            <a:r>
              <a:rPr lang="hr-HR" sz="2000" b="1" u="sng" dirty="0" err="1" smtClean="0">
                <a:solidFill>
                  <a:schemeClr val="tx1"/>
                </a:solidFill>
              </a:rPr>
              <a:t>natjecaji</a:t>
            </a:r>
            <a:r>
              <a:rPr lang="hr-HR" sz="2000" b="1" u="sng" dirty="0" smtClean="0">
                <a:solidFill>
                  <a:schemeClr val="tx1"/>
                </a:solidFill>
              </a:rPr>
              <a:t>/javni-poziv-dodjela-nepovratnih-subvencija-razvoj-</a:t>
            </a:r>
            <a:r>
              <a:rPr lang="hr-HR" sz="2000" b="1" u="sng" dirty="0" err="1" smtClean="0">
                <a:solidFill>
                  <a:schemeClr val="tx1"/>
                </a:solidFill>
              </a:rPr>
              <a:t>poduzetnistva</a:t>
            </a:r>
            <a:r>
              <a:rPr lang="hr-HR" sz="2000" b="1" u="sng" dirty="0" smtClean="0">
                <a:solidFill>
                  <a:schemeClr val="tx1"/>
                </a:solidFill>
              </a:rPr>
              <a:t>-na-</a:t>
            </a:r>
            <a:r>
              <a:rPr lang="hr-HR" sz="2000" b="1" u="sng" dirty="0" err="1" smtClean="0">
                <a:solidFill>
                  <a:schemeClr val="tx1"/>
                </a:solidFill>
              </a:rPr>
              <a:t>podrucju</a:t>
            </a:r>
            <a:r>
              <a:rPr lang="hr-HR" sz="2000" b="1" u="sng" dirty="0" smtClean="0">
                <a:solidFill>
                  <a:schemeClr val="tx1"/>
                </a:solidFill>
              </a:rPr>
              <a:t>-grada-crikvenice-100316.html </a:t>
            </a:r>
          </a:p>
          <a:p>
            <a:pPr algn="just"/>
            <a:endParaRPr lang="hr-HR" sz="1800" b="1" u="sng" dirty="0" smtClean="0">
              <a:solidFill>
                <a:schemeClr val="tx1"/>
              </a:solidFill>
            </a:endParaRPr>
          </a:p>
          <a:p>
            <a:pPr algn="just"/>
            <a:r>
              <a:rPr lang="hr-HR" b="1" dirty="0" smtClean="0">
                <a:solidFill>
                  <a:srgbClr val="002060"/>
                </a:solidFill>
              </a:rPr>
              <a:t>Kontakt: </a:t>
            </a:r>
            <a:r>
              <a:rPr lang="hr-HR" b="1" u="sng" dirty="0" smtClean="0">
                <a:solidFill>
                  <a:srgbClr val="002060"/>
                </a:solidFill>
              </a:rPr>
              <a:t>poduzetnici@</a:t>
            </a:r>
            <a:r>
              <a:rPr lang="hr-HR" b="1" u="sng" dirty="0" err="1" smtClean="0">
                <a:solidFill>
                  <a:srgbClr val="002060"/>
                </a:solidFill>
              </a:rPr>
              <a:t>crikvenica.hr</a:t>
            </a:r>
            <a:endParaRPr lang="hr-HR" b="1" u="sng" dirty="0">
              <a:solidFill>
                <a:srgbClr val="002060"/>
              </a:solidFill>
            </a:endParaRPr>
          </a:p>
          <a:p>
            <a:pPr algn="just"/>
            <a:endParaRPr lang="hr-HR" b="1" dirty="0" smtClean="0">
              <a:solidFill>
                <a:schemeClr val="tx1"/>
              </a:solidFill>
            </a:endParaRPr>
          </a:p>
        </p:txBody>
      </p:sp>
    </p:spTree>
    <p:extLst>
      <p:ext uri="{BB962C8B-B14F-4D97-AF65-F5344CB8AC3E}">
        <p14:creationId xmlns:p14="http://schemas.microsoft.com/office/powerpoint/2010/main" val="1682141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875" y="692696"/>
            <a:ext cx="8220075" cy="792088"/>
          </a:xfrm>
        </p:spPr>
        <p:txBody>
          <a:bodyPr>
            <a:normAutofit fontScale="90000"/>
          </a:bodyPr>
          <a:lstStyle/>
          <a:p>
            <a:pPr lvl="0" eaLnBrk="0" hangingPunct="0"/>
            <a:r>
              <a:rPr lang="hr-HR" sz="3600" b="1" dirty="0" smtClean="0">
                <a:solidFill>
                  <a:srgbClr val="006666"/>
                </a:solidFill>
                <a:latin typeface="Gotham Bold"/>
                <a:ea typeface="ＭＳ Ｐゴシック" pitchFamily="34" charset="-128"/>
              </a:rPr>
              <a:t>JAČANJE KONKURENTNOSTI PODUZETNIKA</a:t>
            </a:r>
            <a:br>
              <a:rPr lang="hr-HR" sz="3600" b="1" dirty="0" smtClean="0">
                <a:solidFill>
                  <a:srgbClr val="006666"/>
                </a:solidFill>
                <a:latin typeface="Gotham Bold"/>
                <a:ea typeface="ＭＳ Ｐゴシック" pitchFamily="34" charset="-128"/>
              </a:rPr>
            </a:br>
            <a:endParaRPr lang="hr-HR" sz="3600" dirty="0">
              <a:solidFill>
                <a:srgbClr val="006666"/>
              </a:solidFill>
              <a:latin typeface="Gotham Bold"/>
            </a:endParaRPr>
          </a:p>
        </p:txBody>
      </p:sp>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15</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781480"/>
            <a:ext cx="936104" cy="10765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3724" y="1319108"/>
            <a:ext cx="8010723" cy="3539430"/>
          </a:xfrm>
          <a:prstGeom prst="rect">
            <a:avLst/>
          </a:prstGeom>
        </p:spPr>
        <p:txBody>
          <a:bodyPr wrap="square">
            <a:spAutoFit/>
          </a:bodyPr>
          <a:lstStyle/>
          <a:p>
            <a:pPr marL="285750" indent="-285750">
              <a:buFont typeface="Arial" panose="020B0604020202020204" pitchFamily="34" charset="0"/>
              <a:buChar char="•"/>
            </a:pPr>
            <a:endParaRPr lang="hr-HR" sz="1400" b="1" dirty="0" smtClean="0">
              <a:solidFill>
                <a:schemeClr val="tx1">
                  <a:lumMod val="75000"/>
                  <a:lumOff val="25000"/>
                </a:schemeClr>
              </a:solidFill>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hr-HR" sz="1400" b="1" dirty="0" smtClean="0">
                <a:solidFill>
                  <a:schemeClr val="tx1"/>
                </a:solidFill>
                <a:latin typeface="Arial" panose="020B0604020202020204" pitchFamily="34" charset="0"/>
                <a:cs typeface="Arial" panose="020B0604020202020204" pitchFamily="34" charset="0"/>
              </a:rPr>
              <a:t>Subvencioniranje izrade marketinških planova i/ili istraživanja tržišta (Mjera 1.4.)</a:t>
            </a:r>
          </a:p>
          <a:p>
            <a:pPr marL="285750" lvl="0" indent="-285750">
              <a:lnSpc>
                <a:spcPct val="150000"/>
              </a:lnSpc>
              <a:buFont typeface="Arial" panose="020B0604020202020204" pitchFamily="34" charset="0"/>
              <a:buChar char="•"/>
            </a:pPr>
            <a:r>
              <a:rPr lang="hr-HR" sz="1400" b="1" dirty="0" smtClean="0">
                <a:solidFill>
                  <a:schemeClr val="tx1"/>
                </a:solidFill>
                <a:latin typeface="Arial" panose="020B0604020202020204" pitchFamily="34" charset="0"/>
                <a:cs typeface="Arial" panose="020B0604020202020204" pitchFamily="34" charset="0"/>
              </a:rPr>
              <a:t>Subvencioniranje troškova implementacije industrijskog i grafičkog dizajna (Mjera 1.6.)</a:t>
            </a:r>
          </a:p>
          <a:p>
            <a:pPr marL="285750" lvl="0" indent="-285750">
              <a:lnSpc>
                <a:spcPct val="150000"/>
              </a:lnSpc>
              <a:buFont typeface="Arial" panose="020B0604020202020204" pitchFamily="34" charset="0"/>
              <a:buChar char="•"/>
            </a:pPr>
            <a:r>
              <a:rPr lang="hr-HR" sz="1400" b="1" dirty="0" smtClean="0">
                <a:solidFill>
                  <a:schemeClr val="tx1"/>
                </a:solidFill>
                <a:latin typeface="Arial" panose="020B0604020202020204" pitchFamily="34" charset="0"/>
                <a:cs typeface="Arial" panose="020B0604020202020204" pitchFamily="34" charset="0"/>
              </a:rPr>
              <a:t>Subvencioniranje nabave i ugradnje strojeva i opreme (Mjera 1.7.)</a:t>
            </a:r>
          </a:p>
          <a:p>
            <a:pPr marL="285750" lvl="0" indent="-285750">
              <a:lnSpc>
                <a:spcPct val="150000"/>
              </a:lnSpc>
              <a:buFont typeface="Arial" panose="020B0604020202020204" pitchFamily="34" charset="0"/>
              <a:buChar char="•"/>
            </a:pPr>
            <a:r>
              <a:rPr lang="hr-HR" sz="1400" b="1" dirty="0" smtClean="0">
                <a:solidFill>
                  <a:schemeClr val="tx1"/>
                </a:solidFill>
                <a:latin typeface="Arial" panose="020B0604020202020204" pitchFamily="34" charset="0"/>
                <a:cs typeface="Arial" panose="020B0604020202020204" pitchFamily="34" charset="0"/>
              </a:rPr>
              <a:t>Subvencioniranje inicijalnih troškova pokretanja gospodarske aktivnosti poduzetnika početnika (Mjera 1.8.)</a:t>
            </a:r>
          </a:p>
          <a:p>
            <a:pPr marL="285750" lvl="0" indent="-285750">
              <a:lnSpc>
                <a:spcPct val="150000"/>
              </a:lnSpc>
              <a:buFont typeface="Arial" panose="020B0604020202020204" pitchFamily="34" charset="0"/>
              <a:buChar char="•"/>
            </a:pPr>
            <a:r>
              <a:rPr lang="hr-HR" sz="1400" b="1" dirty="0" smtClean="0">
                <a:solidFill>
                  <a:schemeClr val="tx1"/>
                </a:solidFill>
                <a:latin typeface="Arial" panose="020B0604020202020204" pitchFamily="34" charset="0"/>
                <a:cs typeface="Arial" panose="020B0604020202020204" pitchFamily="34" charset="0"/>
              </a:rPr>
              <a:t>Subvencioniranje troškova izrade projektnih prijedloga za sufinanciranje iz fondova Europske unije i nacionalnih fondova (Mjera 1.9.)</a:t>
            </a:r>
          </a:p>
          <a:p>
            <a:pPr marL="285750" lvl="0" indent="-285750">
              <a:lnSpc>
                <a:spcPct val="150000"/>
              </a:lnSpc>
              <a:buFont typeface="Arial" panose="020B0604020202020204" pitchFamily="34" charset="0"/>
              <a:buChar char="•"/>
            </a:pPr>
            <a:r>
              <a:rPr lang="hr-HR" sz="1400" b="1" dirty="0" smtClean="0">
                <a:solidFill>
                  <a:schemeClr val="tx1"/>
                </a:solidFill>
                <a:latin typeface="Arial" panose="020B0604020202020204" pitchFamily="34" charset="0"/>
                <a:cs typeface="Arial" panose="020B0604020202020204" pitchFamily="34" charset="0"/>
              </a:rPr>
              <a:t> Sufinanciranje projekata u području energetske učinkovitosti i korištenja obnovljivih izvora energije (Mjera 1.10.)</a:t>
            </a:r>
          </a:p>
          <a:p>
            <a:pPr marL="285750" lvl="0" indent="-285750">
              <a:lnSpc>
                <a:spcPct val="150000"/>
              </a:lnSpc>
              <a:buFont typeface="Arial" panose="020B0604020202020204" pitchFamily="34" charset="0"/>
              <a:buChar char="•"/>
            </a:pPr>
            <a:r>
              <a:rPr lang="hr-HR" sz="1400" b="1" dirty="0" smtClean="0">
                <a:solidFill>
                  <a:schemeClr val="tx1"/>
                </a:solidFill>
                <a:latin typeface="Arial" panose="020B0604020202020204" pitchFamily="34" charset="0"/>
                <a:cs typeface="Arial" panose="020B0604020202020204" pitchFamily="34" charset="0"/>
              </a:rPr>
              <a:t>Sufinanciranje razvoja komercijalizacije inovativnog proizvoda ili usluga (Mjera 1.11.)</a:t>
            </a:r>
            <a:endParaRPr lang="hr-HR"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4955"/>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16</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805264"/>
            <a:ext cx="915423" cy="10527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3528" y="692696"/>
            <a:ext cx="8136904" cy="4431983"/>
          </a:xfrm>
          <a:prstGeom prst="rect">
            <a:avLst/>
          </a:prstGeom>
        </p:spPr>
        <p:txBody>
          <a:bodyPr wrap="square">
            <a:spAutoFit/>
          </a:bodyPr>
          <a:lstStyle/>
          <a:p>
            <a:r>
              <a:rPr lang="hr-HR" b="1" dirty="0" smtClean="0">
                <a:solidFill>
                  <a:srgbClr val="006666"/>
                </a:solidFill>
              </a:rPr>
              <a:t>NOVI </a:t>
            </a:r>
            <a:r>
              <a:rPr lang="hr-HR" b="1" dirty="0">
                <a:solidFill>
                  <a:srgbClr val="006666"/>
                </a:solidFill>
              </a:rPr>
              <a:t>OBLICI OBRAZOVANJA I INFORMIRANJA U </a:t>
            </a:r>
            <a:r>
              <a:rPr lang="hr-HR" b="1" dirty="0" smtClean="0">
                <a:solidFill>
                  <a:srgbClr val="006666"/>
                </a:solidFill>
              </a:rPr>
              <a:t>PODUZETNIŠTVU</a:t>
            </a:r>
            <a:endParaRPr lang="hr-HR" dirty="0">
              <a:solidFill>
                <a:schemeClr val="tx1">
                  <a:lumMod val="75000"/>
                  <a:lumOff val="25000"/>
                </a:schemeClr>
              </a:solidFill>
            </a:endParaRPr>
          </a:p>
          <a:p>
            <a:pPr marL="285750" lvl="0" indent="-285750">
              <a:buFont typeface="Arial" panose="020B0604020202020204" pitchFamily="34" charset="0"/>
              <a:buChar char="•"/>
            </a:pPr>
            <a:r>
              <a:rPr lang="hr-HR" sz="1800" dirty="0">
                <a:solidFill>
                  <a:schemeClr val="tx1">
                    <a:lumMod val="75000"/>
                    <a:lumOff val="25000"/>
                  </a:schemeClr>
                </a:solidFill>
              </a:rPr>
              <a:t>Subvencioniranje troškova obrazovanja, stručnog osposobljavanja i usavršavanja zaposlenika  (Mjera </a:t>
            </a:r>
            <a:r>
              <a:rPr lang="hr-HR" sz="1800" dirty="0" smtClean="0">
                <a:solidFill>
                  <a:schemeClr val="tx1">
                    <a:lumMod val="75000"/>
                    <a:lumOff val="25000"/>
                  </a:schemeClr>
                </a:solidFill>
              </a:rPr>
              <a:t>2.2.)</a:t>
            </a:r>
          </a:p>
          <a:p>
            <a:pPr lvl="0">
              <a:lnSpc>
                <a:spcPct val="150000"/>
              </a:lnSpc>
            </a:pPr>
            <a:r>
              <a:rPr lang="hr-HR" b="1" dirty="0" smtClean="0">
                <a:solidFill>
                  <a:srgbClr val="006666"/>
                </a:solidFill>
              </a:rPr>
              <a:t>FINANCIRANJE </a:t>
            </a:r>
            <a:r>
              <a:rPr lang="hr-HR" b="1" dirty="0">
                <a:solidFill>
                  <a:srgbClr val="006666"/>
                </a:solidFill>
              </a:rPr>
              <a:t>PODUZETNIŠTVA</a:t>
            </a:r>
          </a:p>
          <a:p>
            <a:pPr marL="285750" lvl="0" indent="-285750">
              <a:buFont typeface="Arial" panose="020B0604020202020204" pitchFamily="34" charset="0"/>
              <a:buChar char="•"/>
            </a:pPr>
            <a:r>
              <a:rPr lang="hr-HR" sz="1800" b="1" dirty="0">
                <a:solidFill>
                  <a:schemeClr val="tx1">
                    <a:lumMod val="75000"/>
                    <a:lumOff val="25000"/>
                  </a:schemeClr>
                </a:solidFill>
              </a:rPr>
              <a:t> </a:t>
            </a:r>
            <a:r>
              <a:rPr lang="hr-HR" sz="1800" dirty="0">
                <a:solidFill>
                  <a:schemeClr val="tx1">
                    <a:lumMod val="75000"/>
                    <a:lumOff val="25000"/>
                  </a:schemeClr>
                </a:solidFill>
              </a:rPr>
              <a:t>Subvencioniranje izrade  poduzetničkih planova/investicijskih studija  (Mjera 3.3</a:t>
            </a:r>
            <a:r>
              <a:rPr lang="hr-HR" sz="1800" dirty="0" smtClean="0">
                <a:solidFill>
                  <a:schemeClr val="tx1">
                    <a:lumMod val="75000"/>
                    <a:lumOff val="25000"/>
                  </a:schemeClr>
                </a:solidFill>
              </a:rPr>
              <a:t>.)</a:t>
            </a:r>
          </a:p>
          <a:p>
            <a:endParaRPr lang="hr-HR" dirty="0">
              <a:solidFill>
                <a:schemeClr val="tx1">
                  <a:lumMod val="75000"/>
                  <a:lumOff val="25000"/>
                </a:schemeClr>
              </a:solidFill>
            </a:endParaRPr>
          </a:p>
          <a:p>
            <a:r>
              <a:rPr lang="hr-HR" b="1" dirty="0" smtClean="0">
                <a:solidFill>
                  <a:srgbClr val="006666"/>
                </a:solidFill>
              </a:rPr>
              <a:t>RAZVOJ </a:t>
            </a:r>
            <a:r>
              <a:rPr lang="hr-HR" b="1" dirty="0">
                <a:solidFill>
                  <a:srgbClr val="006666"/>
                </a:solidFill>
              </a:rPr>
              <a:t>ŽENSKOG PODUZETNIŠTVA I OČUVANJE DEFICITARNIH </a:t>
            </a:r>
            <a:r>
              <a:rPr lang="hr-HR" b="1" dirty="0" smtClean="0">
                <a:solidFill>
                  <a:srgbClr val="006666"/>
                </a:solidFill>
              </a:rPr>
              <a:t>ZANIMANJA</a:t>
            </a:r>
            <a:endParaRPr lang="hr-HR" sz="1800" dirty="0">
              <a:solidFill>
                <a:schemeClr val="tx1">
                  <a:lumMod val="75000"/>
                  <a:lumOff val="25000"/>
                </a:schemeClr>
              </a:solidFill>
            </a:endParaRPr>
          </a:p>
          <a:p>
            <a:pPr marL="285750" lvl="0" indent="-285750">
              <a:lnSpc>
                <a:spcPct val="150000"/>
              </a:lnSpc>
              <a:buFont typeface="Arial" panose="020B0604020202020204" pitchFamily="34" charset="0"/>
              <a:buChar char="•"/>
            </a:pPr>
            <a:r>
              <a:rPr lang="hr-HR" sz="1800" dirty="0">
                <a:solidFill>
                  <a:schemeClr val="tx1">
                    <a:lumMod val="75000"/>
                    <a:lumOff val="25000"/>
                  </a:schemeClr>
                </a:solidFill>
              </a:rPr>
              <a:t>Program razvoja ženskog  poduzetništva (Mjera </a:t>
            </a:r>
            <a:r>
              <a:rPr lang="hr-HR" sz="1800" dirty="0" smtClean="0">
                <a:solidFill>
                  <a:schemeClr val="tx1">
                    <a:lumMod val="75000"/>
                    <a:lumOff val="25000"/>
                  </a:schemeClr>
                </a:solidFill>
              </a:rPr>
              <a:t>6.1</a:t>
            </a:r>
            <a:r>
              <a:rPr lang="hr-HR" sz="1800" dirty="0">
                <a:solidFill>
                  <a:schemeClr val="tx1">
                    <a:lumMod val="75000"/>
                    <a:lumOff val="25000"/>
                  </a:schemeClr>
                </a:solidFill>
              </a:rPr>
              <a:t>.)</a:t>
            </a:r>
          </a:p>
          <a:p>
            <a:pPr marL="285750" lvl="0" indent="-285750">
              <a:lnSpc>
                <a:spcPct val="150000"/>
              </a:lnSpc>
              <a:buFont typeface="Arial" panose="020B0604020202020204" pitchFamily="34" charset="0"/>
              <a:buChar char="•"/>
            </a:pPr>
            <a:r>
              <a:rPr lang="hr-HR" sz="1800" dirty="0">
                <a:solidFill>
                  <a:schemeClr val="tx1">
                    <a:lumMod val="75000"/>
                    <a:lumOff val="25000"/>
                  </a:schemeClr>
                </a:solidFill>
              </a:rPr>
              <a:t>Program očuvanja deficitarnih </a:t>
            </a:r>
            <a:r>
              <a:rPr lang="hr-HR" sz="1800" dirty="0" smtClean="0">
                <a:solidFill>
                  <a:schemeClr val="tx1">
                    <a:lumMod val="75000"/>
                    <a:lumOff val="25000"/>
                  </a:schemeClr>
                </a:solidFill>
              </a:rPr>
              <a:t>zanimanja (Mjera 6.2</a:t>
            </a:r>
            <a:r>
              <a:rPr lang="hr-HR" sz="1800" dirty="0">
                <a:solidFill>
                  <a:schemeClr val="tx1">
                    <a:lumMod val="75000"/>
                    <a:lumOff val="25000"/>
                  </a:schemeClr>
                </a:solidFill>
              </a:rPr>
              <a:t>.)</a:t>
            </a:r>
          </a:p>
        </p:txBody>
      </p:sp>
    </p:spTree>
    <p:extLst>
      <p:ext uri="{BB962C8B-B14F-4D97-AF65-F5344CB8AC3E}">
        <p14:creationId xmlns:p14="http://schemas.microsoft.com/office/powerpoint/2010/main" val="3130024336"/>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875" y="404664"/>
            <a:ext cx="8220075" cy="1133475"/>
          </a:xfrm>
        </p:spPr>
        <p:txBody>
          <a:bodyPr>
            <a:normAutofit fontScale="90000"/>
          </a:bodyPr>
          <a:lstStyle/>
          <a:p>
            <a:r>
              <a:rPr lang="hr-HR" sz="3100" b="1" dirty="0" smtClean="0">
                <a:solidFill>
                  <a:srgbClr val="006666"/>
                </a:solidFill>
              </a:rPr>
              <a:t/>
            </a:r>
            <a:br>
              <a:rPr lang="hr-HR" sz="3100" b="1" dirty="0" smtClean="0">
                <a:solidFill>
                  <a:srgbClr val="006666"/>
                </a:solidFill>
              </a:rPr>
            </a:br>
            <a:r>
              <a:rPr lang="hr-HR" sz="3100" b="1" dirty="0" smtClean="0">
                <a:solidFill>
                  <a:srgbClr val="006666"/>
                </a:solidFill>
              </a:rPr>
              <a:t>Subvencioniranje </a:t>
            </a:r>
            <a:r>
              <a:rPr lang="hr-HR" sz="3100" b="1" dirty="0">
                <a:solidFill>
                  <a:srgbClr val="006666"/>
                </a:solidFill>
              </a:rPr>
              <a:t>izrade marketinških planova i/ili istraživanja tržišta  (Mjera 1.4.)</a:t>
            </a:r>
            <a:br>
              <a:rPr lang="hr-HR" sz="3100" b="1" dirty="0">
                <a:solidFill>
                  <a:srgbClr val="006666"/>
                </a:solidFill>
              </a:rPr>
            </a:br>
            <a:endParaRPr lang="hr-HR" b="1" dirty="0">
              <a:solidFill>
                <a:srgbClr val="006666"/>
              </a:solidFill>
            </a:endParaRPr>
          </a:p>
        </p:txBody>
      </p:sp>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17</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733256"/>
            <a:ext cx="978038" cy="11247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61243" y="1916832"/>
            <a:ext cx="7635379" cy="2923877"/>
          </a:xfrm>
          <a:prstGeom prst="rect">
            <a:avLst/>
          </a:prstGeom>
        </p:spPr>
        <p:txBody>
          <a:bodyPr wrap="square">
            <a:spAutoFit/>
          </a:bodyPr>
          <a:lstStyle/>
          <a:p>
            <a:pPr marL="285750" indent="-285750">
              <a:buFont typeface="Arial" panose="020B0604020202020204" pitchFamily="34" charset="0"/>
              <a:buChar char="•"/>
            </a:pPr>
            <a:r>
              <a:rPr lang="hr-HR" sz="2000" dirty="0">
                <a:solidFill>
                  <a:schemeClr val="tx1"/>
                </a:solidFill>
              </a:rPr>
              <a:t>Nepovratne subvencije dodjeljuju se za pokriće dijela troškova izrade marketinških planova i/ili istraživanja tržišta </a:t>
            </a:r>
            <a:r>
              <a:rPr lang="hr-HR" sz="2000" b="1" dirty="0">
                <a:solidFill>
                  <a:schemeClr val="tx1"/>
                </a:solidFill>
              </a:rPr>
              <a:t>u visini od 30% troškova (bez PDV-a), a najviše 7.000,00 kuna po zahtjevu. </a:t>
            </a:r>
            <a:endParaRPr lang="hr-HR" sz="2000" b="1" dirty="0" smtClean="0">
              <a:solidFill>
                <a:schemeClr val="tx1"/>
              </a:solidFill>
            </a:endParaRPr>
          </a:p>
          <a:p>
            <a:pPr marL="285750" indent="-285750">
              <a:buFont typeface="Arial" panose="020B0604020202020204" pitchFamily="34" charset="0"/>
              <a:buChar char="•"/>
            </a:pPr>
            <a:endParaRPr lang="hr-HR" sz="2000" dirty="0">
              <a:solidFill>
                <a:schemeClr val="tx1"/>
              </a:solidFill>
            </a:endParaRPr>
          </a:p>
          <a:p>
            <a:pPr marL="285750" indent="-285750">
              <a:buFont typeface="Arial" panose="020B0604020202020204" pitchFamily="34" charset="0"/>
              <a:buChar char="•"/>
            </a:pPr>
            <a:r>
              <a:rPr lang="hr-HR" sz="2000" dirty="0">
                <a:solidFill>
                  <a:schemeClr val="tx1"/>
                </a:solidFill>
              </a:rPr>
              <a:t>Prijavu podnose subjekti malog gospodarstva koji su u cijelosti u privatnom vlasništvu, sa sjedištem, odnosno prebivalištem na području Grada Crikvenice.</a:t>
            </a:r>
          </a:p>
          <a:p>
            <a:endParaRPr lang="hr-HR" dirty="0"/>
          </a:p>
        </p:txBody>
      </p:sp>
    </p:spTree>
    <p:extLst>
      <p:ext uri="{BB962C8B-B14F-4D97-AF65-F5344CB8AC3E}">
        <p14:creationId xmlns:p14="http://schemas.microsoft.com/office/powerpoint/2010/main" val="3392254040"/>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875" y="692696"/>
            <a:ext cx="8220075" cy="1133475"/>
          </a:xfrm>
        </p:spPr>
        <p:txBody>
          <a:bodyPr>
            <a:normAutofit/>
          </a:bodyPr>
          <a:lstStyle/>
          <a:p>
            <a:r>
              <a:rPr lang="hr-HR" sz="2800" b="1" dirty="0">
                <a:solidFill>
                  <a:srgbClr val="006666"/>
                </a:solidFill>
              </a:rPr>
              <a:t>Subvencioniranje troškova implementacije industrijskog i grafičkog dizajna  (Mjera 1.6.)</a:t>
            </a:r>
          </a:p>
        </p:txBody>
      </p:sp>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18</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5661248"/>
            <a:ext cx="1040654" cy="11967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59869" y="1988840"/>
            <a:ext cx="7628556" cy="3847207"/>
          </a:xfrm>
          <a:prstGeom prst="rect">
            <a:avLst/>
          </a:prstGeom>
        </p:spPr>
        <p:txBody>
          <a:bodyPr wrap="square">
            <a:spAutoFit/>
          </a:bodyPr>
          <a:lstStyle/>
          <a:p>
            <a:pPr marL="285750" indent="-285750" algn="just">
              <a:buFont typeface="Arial" panose="020B0604020202020204" pitchFamily="34" charset="0"/>
              <a:buChar char="•"/>
            </a:pPr>
            <a:r>
              <a:rPr lang="hr-HR" sz="2000" dirty="0">
                <a:solidFill>
                  <a:schemeClr val="tx1"/>
                </a:solidFill>
              </a:rPr>
              <a:t>Nepovratne subvencije dodjeljuju se za pokriće dijela troškova implementacije industrijskog/grafičkog  dizajna kroz razradu dizajnerske ideje i izrade prototipa dizajna </a:t>
            </a:r>
            <a:r>
              <a:rPr lang="hr-HR" sz="2000" b="1" dirty="0">
                <a:solidFill>
                  <a:schemeClr val="tx1"/>
                </a:solidFill>
              </a:rPr>
              <a:t>u visini od 30% troškova (bez PDV-a), a najviše 7.000,00 kuna po zahtjevu, </a:t>
            </a:r>
            <a:r>
              <a:rPr lang="hr-HR" sz="2000" dirty="0">
                <a:solidFill>
                  <a:schemeClr val="tx1"/>
                </a:solidFill>
              </a:rPr>
              <a:t>te troškova implementacije grafičkog dizajna kroz razradu dizajnerske ideje i izrade logotipa, vizualnog identiteta (</a:t>
            </a:r>
            <a:r>
              <a:rPr lang="hr-HR" sz="2000" dirty="0" err="1">
                <a:solidFill>
                  <a:schemeClr val="tx1"/>
                </a:solidFill>
              </a:rPr>
              <a:t>brenda</a:t>
            </a:r>
            <a:r>
              <a:rPr lang="hr-HR" sz="2000" dirty="0">
                <a:solidFill>
                  <a:schemeClr val="tx1"/>
                </a:solidFill>
              </a:rPr>
              <a:t>) tvrtke </a:t>
            </a:r>
            <a:r>
              <a:rPr lang="hr-HR" sz="2000" b="1" dirty="0">
                <a:solidFill>
                  <a:schemeClr val="tx1"/>
                </a:solidFill>
              </a:rPr>
              <a:t>u visini od 30% troškova (bez PDV-a), a najviše 7.000,00 kuna po zahtjevu</a:t>
            </a:r>
            <a:r>
              <a:rPr lang="hr-HR" sz="2000" dirty="0">
                <a:solidFill>
                  <a:schemeClr val="tx1"/>
                </a:solidFill>
              </a:rPr>
              <a:t>. </a:t>
            </a:r>
            <a:endParaRPr lang="hr-HR" sz="2000" dirty="0" smtClean="0">
              <a:solidFill>
                <a:schemeClr val="tx1"/>
              </a:solidFill>
            </a:endParaRPr>
          </a:p>
          <a:p>
            <a:endParaRPr lang="hr-HR" dirty="0"/>
          </a:p>
          <a:p>
            <a:pPr marL="285750" indent="-285750" algn="just">
              <a:buFont typeface="Arial" panose="020B0604020202020204" pitchFamily="34" charset="0"/>
              <a:buChar char="•"/>
            </a:pPr>
            <a:r>
              <a:rPr lang="hr-HR" sz="2000" dirty="0">
                <a:solidFill>
                  <a:schemeClr val="tx1"/>
                </a:solidFill>
              </a:rPr>
              <a:t>Prijavu podnose subjekti malog gospodarstva koji su u cijelosti u privatnom vlasništvu, sa sjedištem, odnosno prebivalištem na području Grada Crikvenice.</a:t>
            </a:r>
          </a:p>
        </p:txBody>
      </p:sp>
    </p:spTree>
    <p:extLst>
      <p:ext uri="{BB962C8B-B14F-4D97-AF65-F5344CB8AC3E}">
        <p14:creationId xmlns:p14="http://schemas.microsoft.com/office/powerpoint/2010/main" val="3060188669"/>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875" y="548680"/>
            <a:ext cx="8220075" cy="1133475"/>
          </a:xfrm>
        </p:spPr>
        <p:txBody>
          <a:bodyPr>
            <a:normAutofit/>
          </a:bodyPr>
          <a:lstStyle/>
          <a:p>
            <a:r>
              <a:rPr lang="hr-HR" sz="2800" b="1" dirty="0">
                <a:solidFill>
                  <a:srgbClr val="006666"/>
                </a:solidFill>
              </a:rPr>
              <a:t>Subvencioniranje nabave i ugradnje strojeva i opreme (Mjera 1.7.)</a:t>
            </a:r>
          </a:p>
        </p:txBody>
      </p:sp>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19</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661248"/>
            <a:ext cx="1040654" cy="11967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8350" y="2422604"/>
            <a:ext cx="7923410" cy="2816156"/>
          </a:xfrm>
          <a:prstGeom prst="rect">
            <a:avLst/>
          </a:prstGeom>
        </p:spPr>
        <p:txBody>
          <a:bodyPr wrap="square">
            <a:spAutoFit/>
          </a:bodyPr>
          <a:lstStyle/>
          <a:p>
            <a:pPr marL="285750" indent="-285750">
              <a:buFont typeface="Arial" panose="020B0604020202020204" pitchFamily="34" charset="0"/>
              <a:buChar char="•"/>
            </a:pPr>
            <a:r>
              <a:rPr lang="hr-HR" sz="2000" dirty="0">
                <a:solidFill>
                  <a:schemeClr val="tx1"/>
                </a:solidFill>
              </a:rPr>
              <a:t>Nepovratne subvencije dodjeljuju se za pokriće dijela troškova kupnje te ugradnje novih strojeva i opreme  za poslovanje u </a:t>
            </a:r>
            <a:r>
              <a:rPr lang="hr-HR" sz="2000" b="1" dirty="0">
                <a:solidFill>
                  <a:schemeClr val="tx1"/>
                </a:solidFill>
              </a:rPr>
              <a:t> visini od 25% troškova (bez PDV-a), a najviše 25.000,00 kuna</a:t>
            </a:r>
            <a:r>
              <a:rPr lang="hr-HR" sz="2000" dirty="0">
                <a:solidFill>
                  <a:schemeClr val="tx1"/>
                </a:solidFill>
              </a:rPr>
              <a:t> </a:t>
            </a:r>
            <a:r>
              <a:rPr lang="hr-HR" sz="2000" b="1" dirty="0">
                <a:solidFill>
                  <a:schemeClr val="tx1"/>
                </a:solidFill>
              </a:rPr>
              <a:t>po zahtjevu</a:t>
            </a:r>
            <a:r>
              <a:rPr lang="hr-HR" sz="2000" dirty="0">
                <a:solidFill>
                  <a:schemeClr val="tx1"/>
                </a:solidFill>
              </a:rPr>
              <a:t>. </a:t>
            </a:r>
            <a:endParaRPr lang="hr-HR" sz="2000" dirty="0" smtClean="0">
              <a:solidFill>
                <a:schemeClr val="tx1"/>
              </a:solidFill>
            </a:endParaRPr>
          </a:p>
          <a:p>
            <a:endParaRPr lang="hr-HR" sz="2000" dirty="0">
              <a:solidFill>
                <a:schemeClr val="tx1"/>
              </a:solidFill>
            </a:endParaRPr>
          </a:p>
          <a:p>
            <a:pPr marL="285750" indent="-285750">
              <a:buFont typeface="Arial" panose="020B0604020202020204" pitchFamily="34" charset="0"/>
              <a:buChar char="•"/>
            </a:pPr>
            <a:r>
              <a:rPr lang="hr-HR" sz="2000" dirty="0">
                <a:solidFill>
                  <a:schemeClr val="tx1"/>
                </a:solidFill>
              </a:rPr>
              <a:t>Prijavu podnose subjekti malog gospodarstva koji su u cijelosti u privatnom vlasništvu, sa sjedištem, odnosno prebivalištem na području Grada Crikvenice.</a:t>
            </a:r>
          </a:p>
          <a:p>
            <a:endParaRPr lang="hr-HR" sz="1700" dirty="0">
              <a:solidFill>
                <a:schemeClr val="tx1"/>
              </a:solidFill>
            </a:endParaRPr>
          </a:p>
        </p:txBody>
      </p:sp>
    </p:spTree>
    <p:extLst>
      <p:ext uri="{BB962C8B-B14F-4D97-AF65-F5344CB8AC3E}">
        <p14:creationId xmlns:p14="http://schemas.microsoft.com/office/powerpoint/2010/main" val="1722001696"/>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solidFill>
                  <a:srgbClr val="006666"/>
                </a:solidFill>
              </a:rPr>
              <a:t>SVRHA PROGRAMA</a:t>
            </a:r>
            <a:endParaRPr lang="hr-HR" b="1" dirty="0">
              <a:solidFill>
                <a:srgbClr val="006666"/>
              </a:solidFill>
            </a:endParaRPr>
          </a:p>
        </p:txBody>
      </p:sp>
      <p:sp>
        <p:nvSpPr>
          <p:cNvPr id="3" name="Content Placeholder 2"/>
          <p:cNvSpPr>
            <a:spLocks noGrp="1"/>
          </p:cNvSpPr>
          <p:nvPr>
            <p:ph idx="1"/>
          </p:nvPr>
        </p:nvSpPr>
        <p:spPr>
          <a:xfrm>
            <a:off x="489019" y="1628800"/>
            <a:ext cx="8220075" cy="4516438"/>
          </a:xfrm>
        </p:spPr>
        <p:txBody>
          <a:bodyPr/>
          <a:lstStyle/>
          <a:p>
            <a:pPr marL="457200" indent="-457200">
              <a:buFont typeface="Arial" panose="020B0604020202020204" pitchFamily="34" charset="0"/>
              <a:buChar char="•"/>
            </a:pPr>
            <a:r>
              <a:rPr lang="hr-HR" sz="2800" dirty="0" smtClean="0"/>
              <a:t>POTICANJE POVOLJNOG PODUZETNIČKOG OKRUŽENJA</a:t>
            </a:r>
          </a:p>
          <a:p>
            <a:pPr marL="457200" indent="-457200">
              <a:buFont typeface="Arial" panose="020B0604020202020204" pitchFamily="34" charset="0"/>
              <a:buChar char="•"/>
            </a:pPr>
            <a:r>
              <a:rPr lang="hr-HR" sz="2800" dirty="0" smtClean="0"/>
              <a:t>RAZVIJANJE POVOLJNE PODUZETNIČKE KLIME</a:t>
            </a:r>
          </a:p>
          <a:p>
            <a:pPr marL="457200" indent="-457200">
              <a:buFont typeface="Arial" panose="020B0604020202020204" pitchFamily="34" charset="0"/>
              <a:buChar char="•"/>
            </a:pPr>
            <a:r>
              <a:rPr lang="hr-HR" sz="2800" dirty="0" smtClean="0"/>
              <a:t> OSIGURANJE PREDUVJETA ZA RAZVOJ PODUZETNIČKIH SPOSOBNOSTI</a:t>
            </a:r>
          </a:p>
          <a:p>
            <a:pPr marL="0" indent="0"/>
            <a:r>
              <a:rPr lang="hr-HR" u="sng" dirty="0" smtClean="0"/>
              <a:t>REZULTAT: GRAD CRIKVENICA JE TREĆI GRAD U RH DOBITNIK BFC CERTIFIKATA </a:t>
            </a:r>
            <a:endParaRPr lang="hr-HR" u="sng" dirty="0"/>
          </a:p>
          <a:p>
            <a:pPr marL="0" indent="0"/>
            <a:endParaRPr lang="hr-HR" dirty="0"/>
          </a:p>
        </p:txBody>
      </p:sp>
      <p:pic>
        <p:nvPicPr>
          <p:cNvPr id="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41372"/>
            <a:ext cx="978039" cy="11247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DenisseMK\AppData\Local\Microsoft\Windows\Temporary Internet Files\Content.Outlook\KSKR5B6K\BFC SEE FINAL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958657"/>
            <a:ext cx="2519568" cy="126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723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875" y="620688"/>
            <a:ext cx="8220075" cy="1133475"/>
          </a:xfrm>
        </p:spPr>
        <p:txBody>
          <a:bodyPr>
            <a:noAutofit/>
          </a:bodyPr>
          <a:lstStyle/>
          <a:p>
            <a:r>
              <a:rPr lang="hr-HR" sz="2800" b="1" dirty="0">
                <a:solidFill>
                  <a:srgbClr val="006666"/>
                </a:solidFill>
              </a:rPr>
              <a:t>Subvencioniranje inicijalnih troškova pokretanja gospodarske aktivnosti poduzetnika početnika </a:t>
            </a:r>
            <a:r>
              <a:rPr lang="hr-HR" sz="2800" b="1" dirty="0" smtClean="0">
                <a:solidFill>
                  <a:srgbClr val="006666"/>
                </a:solidFill>
              </a:rPr>
              <a:t/>
            </a:r>
            <a:br>
              <a:rPr lang="hr-HR" sz="2800" b="1" dirty="0" smtClean="0">
                <a:solidFill>
                  <a:srgbClr val="006666"/>
                </a:solidFill>
              </a:rPr>
            </a:br>
            <a:r>
              <a:rPr lang="hr-HR" sz="2800" b="1" dirty="0" smtClean="0">
                <a:solidFill>
                  <a:srgbClr val="006666"/>
                </a:solidFill>
              </a:rPr>
              <a:t> </a:t>
            </a:r>
            <a:r>
              <a:rPr lang="hr-HR" sz="2800" b="1" dirty="0">
                <a:solidFill>
                  <a:srgbClr val="006666"/>
                </a:solidFill>
              </a:rPr>
              <a:t>(Mjera 1.8.)</a:t>
            </a:r>
          </a:p>
        </p:txBody>
      </p:sp>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20</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5733256"/>
            <a:ext cx="970732" cy="11163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58211" y="2276038"/>
            <a:ext cx="7851403" cy="3323987"/>
          </a:xfrm>
          <a:prstGeom prst="rect">
            <a:avLst/>
          </a:prstGeom>
        </p:spPr>
        <p:txBody>
          <a:bodyPr wrap="square">
            <a:spAutoFit/>
          </a:bodyPr>
          <a:lstStyle/>
          <a:p>
            <a:pPr marL="285750" indent="-285750" algn="just">
              <a:buFont typeface="Arial" panose="020B0604020202020204" pitchFamily="34" charset="0"/>
              <a:buChar char="•"/>
            </a:pPr>
            <a:r>
              <a:rPr lang="hr-HR" sz="1400" dirty="0">
                <a:solidFill>
                  <a:schemeClr val="tx1"/>
                </a:solidFill>
              </a:rPr>
              <a:t>Nepovratne subvencije dodjeljuju se </a:t>
            </a:r>
            <a:r>
              <a:rPr lang="hr-HR" sz="1400" b="1" dirty="0">
                <a:solidFill>
                  <a:schemeClr val="tx1"/>
                </a:solidFill>
              </a:rPr>
              <a:t>poduzetnicima - početnicima</a:t>
            </a:r>
            <a:r>
              <a:rPr lang="hr-HR" sz="1400" dirty="0">
                <a:solidFill>
                  <a:schemeClr val="tx1"/>
                </a:solidFill>
              </a:rPr>
              <a:t> za troškove nastale u fazi pokretanja gospodarske aktivnosti, odnosno za: nabavu opreme, alata, inventara i zaštitnih sredstava, uređenje poslovnog prostora, izradu poslovnog plana, konzultantske usluge, potrebnu izobrazbu te izradu mrežne stranice i vizualnog identiteta </a:t>
            </a:r>
            <a:r>
              <a:rPr lang="hr-HR" sz="1400" b="1" dirty="0">
                <a:solidFill>
                  <a:schemeClr val="tx1"/>
                </a:solidFill>
              </a:rPr>
              <a:t>u visini od 50% troškova (bez PDV-a), a najviše 3.000,00 kuna po zahtjevu</a:t>
            </a:r>
            <a:r>
              <a:rPr lang="hr-HR" sz="1400" dirty="0">
                <a:solidFill>
                  <a:schemeClr val="tx1"/>
                </a:solidFill>
              </a:rPr>
              <a:t>. </a:t>
            </a:r>
          </a:p>
          <a:p>
            <a:pPr marL="285750" indent="-285750" algn="just">
              <a:buFont typeface="Arial" panose="020B0604020202020204" pitchFamily="34" charset="0"/>
              <a:buChar char="•"/>
            </a:pPr>
            <a:r>
              <a:rPr lang="hr-HR" sz="1400" dirty="0">
                <a:solidFill>
                  <a:schemeClr val="tx1"/>
                </a:solidFill>
              </a:rPr>
              <a:t>Poduzetnikom - početnikom smatra se gospodarski subjekt koji je upisan u odgovarajući registar u razdoblju ne dužem od dvije godine do dana podnošenja prijave na Javni poziv. Za ostvarivanje subvencije potrebno je da korisnik ove mjere ima </a:t>
            </a:r>
            <a:r>
              <a:rPr lang="hr-HR" sz="1400" b="1" dirty="0">
                <a:solidFill>
                  <a:schemeClr val="tx1"/>
                </a:solidFill>
              </a:rPr>
              <a:t>najmanje jednog zaposlenog </a:t>
            </a:r>
            <a:r>
              <a:rPr lang="hr-HR" sz="1400" dirty="0">
                <a:solidFill>
                  <a:schemeClr val="tx1"/>
                </a:solidFill>
              </a:rPr>
              <a:t>(vlasnik/</a:t>
            </a:r>
            <a:r>
              <a:rPr lang="hr-HR" sz="1400" dirty="0" err="1">
                <a:solidFill>
                  <a:schemeClr val="tx1"/>
                </a:solidFill>
              </a:rPr>
              <a:t>ca</a:t>
            </a:r>
            <a:r>
              <a:rPr lang="hr-HR" sz="1400" dirty="0">
                <a:solidFill>
                  <a:schemeClr val="tx1"/>
                </a:solidFill>
              </a:rPr>
              <a:t> ili jedan zaposleni). </a:t>
            </a:r>
          </a:p>
          <a:p>
            <a:pPr marL="285750" indent="-285750" algn="just">
              <a:buFont typeface="Arial" panose="020B0604020202020204" pitchFamily="34" charset="0"/>
              <a:buChar char="•"/>
            </a:pPr>
            <a:r>
              <a:rPr lang="hr-HR" sz="1400" dirty="0">
                <a:solidFill>
                  <a:schemeClr val="tx1"/>
                </a:solidFill>
              </a:rPr>
              <a:t>Troškovi za kupnju vozila, najma poslovnog prostora, troškovi osnivanja odnosno registracije i osnivački kapital za trgovačka društva </a:t>
            </a:r>
            <a:r>
              <a:rPr lang="hr-HR" sz="1400" b="1" dirty="0">
                <a:solidFill>
                  <a:schemeClr val="tx1"/>
                </a:solidFill>
              </a:rPr>
              <a:t>neće se priznati</a:t>
            </a:r>
            <a:r>
              <a:rPr lang="hr-HR" sz="1400" dirty="0">
                <a:solidFill>
                  <a:schemeClr val="tx1"/>
                </a:solidFill>
              </a:rPr>
              <a:t>. </a:t>
            </a:r>
          </a:p>
          <a:p>
            <a:pPr marL="285750" indent="-285750" algn="just">
              <a:buFont typeface="Arial" panose="020B0604020202020204" pitchFamily="34" charset="0"/>
              <a:buChar char="•"/>
            </a:pPr>
            <a:r>
              <a:rPr lang="hr-HR" sz="1400" dirty="0">
                <a:solidFill>
                  <a:schemeClr val="tx1"/>
                </a:solidFill>
              </a:rPr>
              <a:t>Korisnik ove mjere neće moći koristiti subvenciju </a:t>
            </a:r>
            <a:r>
              <a:rPr lang="hr-HR" sz="1400" b="1" dirty="0">
                <a:solidFill>
                  <a:schemeClr val="tx1"/>
                </a:solidFill>
              </a:rPr>
              <a:t>za isti trošak </a:t>
            </a:r>
            <a:r>
              <a:rPr lang="hr-HR" sz="1400" dirty="0">
                <a:solidFill>
                  <a:schemeClr val="tx1"/>
                </a:solidFill>
              </a:rPr>
              <a:t>po ostalim mjerama subvencioniranja iz Općeg programa mjera. </a:t>
            </a:r>
          </a:p>
          <a:p>
            <a:pPr marL="285750" indent="-285750" algn="just">
              <a:buFont typeface="Arial" panose="020B0604020202020204" pitchFamily="34" charset="0"/>
              <a:buChar char="•"/>
            </a:pPr>
            <a:r>
              <a:rPr lang="hr-HR" sz="1400" dirty="0">
                <a:solidFill>
                  <a:schemeClr val="tx1"/>
                </a:solidFill>
              </a:rPr>
              <a:t>Prijavu podnose subjekti malog gospodarstva – poduzetnici početnici, koji su u cijelosti u privatnom vlasništvu, sa sjedištem, odnosno prebivalištem na području Grada Crikvenice.</a:t>
            </a:r>
          </a:p>
        </p:txBody>
      </p:sp>
    </p:spTree>
    <p:extLst>
      <p:ext uri="{BB962C8B-B14F-4D97-AF65-F5344CB8AC3E}">
        <p14:creationId xmlns:p14="http://schemas.microsoft.com/office/powerpoint/2010/main" val="2608830676"/>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875" y="332656"/>
            <a:ext cx="8220075" cy="1133475"/>
          </a:xfrm>
        </p:spPr>
        <p:txBody>
          <a:bodyPr>
            <a:noAutofit/>
          </a:bodyPr>
          <a:lstStyle/>
          <a:p>
            <a:r>
              <a:rPr lang="hr-HR" sz="2800" b="1" dirty="0">
                <a:solidFill>
                  <a:srgbClr val="006666"/>
                </a:solidFill>
              </a:rPr>
              <a:t>Subvencioniranje troškova izrade projektnih prijedloga za sufinanciranje iz fondova Europske unije i nacionalnih fondova (Mjera 1.9.)</a:t>
            </a:r>
          </a:p>
        </p:txBody>
      </p:sp>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21</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815468"/>
            <a:ext cx="906550" cy="10425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3433" y="1722040"/>
            <a:ext cx="8640960" cy="4093428"/>
          </a:xfrm>
          <a:prstGeom prst="rect">
            <a:avLst/>
          </a:prstGeom>
        </p:spPr>
        <p:txBody>
          <a:bodyPr wrap="square">
            <a:spAutoFit/>
          </a:bodyPr>
          <a:lstStyle/>
          <a:p>
            <a:pPr marL="285750" indent="-285750" algn="just">
              <a:buFont typeface="Arial" panose="020B0604020202020204" pitchFamily="34" charset="0"/>
              <a:buChar char="•"/>
            </a:pPr>
            <a:r>
              <a:rPr lang="hr-HR" sz="2000" dirty="0">
                <a:solidFill>
                  <a:schemeClr val="tx1"/>
                </a:solidFill>
              </a:rPr>
              <a:t>Nepovratne subvencije dodjeljuju se za troškove savjetodavnih usluga nastale pri izradi projektne prijave koja </a:t>
            </a:r>
            <a:r>
              <a:rPr lang="hr-HR" sz="2000" dirty="0" smtClean="0">
                <a:solidFill>
                  <a:schemeClr val="tx1"/>
                </a:solidFill>
              </a:rPr>
              <a:t>podrazumijeva</a:t>
            </a:r>
            <a:r>
              <a:rPr lang="hr-HR" sz="2000" dirty="0">
                <a:solidFill>
                  <a:schemeClr val="tx1"/>
                </a:solidFill>
              </a:rPr>
              <a:t>: pripremu i analizu sadržaja projekta (ciljne grupe, dionici, analiza sektora), analizu problema, osmišljavanje ciljeva i očekivanih rezultata projekta te ostvarivih indikatora rezultata, finalizaciju logičke matrice, razradu aktivnosti, identifikaciju projektnih partnera, popunjavanje obrazaca prijave i pripremu popratne dokumentacije za prijavu na natječaj. Subvencija se po ovoj mjeri daje </a:t>
            </a:r>
            <a:r>
              <a:rPr lang="hr-HR" sz="2000" b="1" dirty="0">
                <a:solidFill>
                  <a:schemeClr val="tx1"/>
                </a:solidFill>
              </a:rPr>
              <a:t>u visini od 50% troškova (bez PDV-a), a najviše 5.000,00 kuna po zahtjevu. </a:t>
            </a:r>
            <a:endParaRPr lang="hr-HR" sz="2000" b="1" dirty="0" smtClean="0">
              <a:solidFill>
                <a:schemeClr val="tx1"/>
              </a:solidFill>
            </a:endParaRPr>
          </a:p>
          <a:p>
            <a:endParaRPr lang="hr-HR" sz="2000" dirty="0" smtClean="0">
              <a:solidFill>
                <a:schemeClr val="tx1"/>
              </a:solidFill>
            </a:endParaRPr>
          </a:p>
          <a:p>
            <a:pPr marL="285750" indent="-285750">
              <a:buFont typeface="Arial" panose="020B0604020202020204" pitchFamily="34" charset="0"/>
              <a:buChar char="•"/>
            </a:pPr>
            <a:r>
              <a:rPr lang="hr-HR" sz="2000" dirty="0" smtClean="0">
                <a:solidFill>
                  <a:schemeClr val="tx1"/>
                </a:solidFill>
              </a:rPr>
              <a:t>Prijavu </a:t>
            </a:r>
            <a:r>
              <a:rPr lang="hr-HR" sz="2000" dirty="0">
                <a:solidFill>
                  <a:schemeClr val="tx1"/>
                </a:solidFill>
              </a:rPr>
              <a:t>podnose subjekti malog gospodarstva koji su u cijelosti u privatnom vlasništvu, sa sjedištem, odnosno prebivalištem na području </a:t>
            </a:r>
            <a:endParaRPr lang="hr-HR" sz="2000" dirty="0" smtClean="0">
              <a:solidFill>
                <a:schemeClr val="tx1"/>
              </a:solidFill>
            </a:endParaRPr>
          </a:p>
          <a:p>
            <a:r>
              <a:rPr lang="hr-HR" sz="2000" dirty="0" smtClean="0">
                <a:solidFill>
                  <a:schemeClr val="tx1"/>
                </a:solidFill>
              </a:rPr>
              <a:t>    </a:t>
            </a:r>
            <a:r>
              <a:rPr lang="hr-HR" sz="2000" dirty="0">
                <a:solidFill>
                  <a:schemeClr val="tx1"/>
                </a:solidFill>
              </a:rPr>
              <a:t>Grada Crikvenice.</a:t>
            </a:r>
            <a:endParaRPr lang="hr-HR" sz="2000" dirty="0">
              <a:solidFill>
                <a:schemeClr val="tx1"/>
              </a:solidFill>
            </a:endParaRPr>
          </a:p>
        </p:txBody>
      </p:sp>
    </p:spTree>
    <p:extLst>
      <p:ext uri="{BB962C8B-B14F-4D97-AF65-F5344CB8AC3E}">
        <p14:creationId xmlns:p14="http://schemas.microsoft.com/office/powerpoint/2010/main" val="664132956"/>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875" y="764704"/>
            <a:ext cx="8220075" cy="1133475"/>
          </a:xfrm>
        </p:spPr>
        <p:txBody>
          <a:bodyPr>
            <a:noAutofit/>
          </a:bodyPr>
          <a:lstStyle/>
          <a:p>
            <a:r>
              <a:rPr lang="hr-HR" sz="2800" b="1" dirty="0">
                <a:solidFill>
                  <a:srgbClr val="006666"/>
                </a:solidFill>
              </a:rPr>
              <a:t>Sufinanciranje projekata u području energetske učinkovitosti i korištenja obnovljivih izvora energije (Mjera 1.10.)</a:t>
            </a:r>
          </a:p>
        </p:txBody>
      </p:sp>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22</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5733256"/>
            <a:ext cx="978039" cy="11247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30753" y="2567583"/>
            <a:ext cx="8306320" cy="2062103"/>
          </a:xfrm>
          <a:prstGeom prst="rect">
            <a:avLst/>
          </a:prstGeom>
        </p:spPr>
        <p:txBody>
          <a:bodyPr wrap="square">
            <a:spAutoFit/>
          </a:bodyPr>
          <a:lstStyle/>
          <a:p>
            <a:pPr marL="285750" indent="-285750" algn="just">
              <a:buFont typeface="Arial" panose="020B0604020202020204" pitchFamily="34" charset="0"/>
              <a:buChar char="•"/>
            </a:pPr>
            <a:r>
              <a:rPr lang="hr-HR" sz="1600" dirty="0">
                <a:solidFill>
                  <a:schemeClr val="tx1"/>
                </a:solidFill>
              </a:rPr>
              <a:t>Nepovratne subvencije dodjeljuju se za troškove nabave materijala, opreme, uređaja i električnih vozila s izradom tehničke dokumentacije kao podloge za nabavu i ugradnju istih, iz koje će jasno biti vidljiva ušteda u poslovanju, odnosno smanjenje onečišćenja prostora, </a:t>
            </a:r>
            <a:r>
              <a:rPr lang="hr-HR" sz="1600" b="1" dirty="0">
                <a:solidFill>
                  <a:schemeClr val="tx1"/>
                </a:solidFill>
              </a:rPr>
              <a:t>u visini od 30% troškova (bez PDV-a), a najviše 10.000,00 kuna po zahtjevu.</a:t>
            </a:r>
            <a:r>
              <a:rPr lang="hr-HR" sz="1600" dirty="0">
                <a:solidFill>
                  <a:schemeClr val="tx1"/>
                </a:solidFill>
              </a:rPr>
              <a:t> </a:t>
            </a:r>
            <a:endParaRPr lang="hr-HR" sz="1600" dirty="0" smtClean="0">
              <a:solidFill>
                <a:schemeClr val="tx1"/>
              </a:solidFill>
            </a:endParaRPr>
          </a:p>
          <a:p>
            <a:pPr marL="285750" indent="-285750" algn="just">
              <a:buFont typeface="Arial" panose="020B0604020202020204" pitchFamily="34" charset="0"/>
              <a:buChar char="•"/>
            </a:pPr>
            <a:endParaRPr lang="hr-HR" sz="1600" dirty="0">
              <a:solidFill>
                <a:schemeClr val="tx1"/>
              </a:solidFill>
            </a:endParaRPr>
          </a:p>
          <a:p>
            <a:pPr marL="285750" indent="-285750" algn="just">
              <a:buFont typeface="Arial" panose="020B0604020202020204" pitchFamily="34" charset="0"/>
              <a:buChar char="•"/>
            </a:pPr>
            <a:r>
              <a:rPr lang="hr-HR" sz="1600" dirty="0">
                <a:solidFill>
                  <a:schemeClr val="tx1"/>
                </a:solidFill>
              </a:rPr>
              <a:t>Prijavu podnose subjekti malog gospodarstva koji su u cijelosti u privatnom vlasništvu, sa sjedištem, odnosno prebivalištem na području Grada Crikvenice.</a:t>
            </a:r>
          </a:p>
        </p:txBody>
      </p:sp>
    </p:spTree>
    <p:extLst>
      <p:ext uri="{BB962C8B-B14F-4D97-AF65-F5344CB8AC3E}">
        <p14:creationId xmlns:p14="http://schemas.microsoft.com/office/powerpoint/2010/main" val="3528877365"/>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4546" y="692696"/>
            <a:ext cx="8220075" cy="1133475"/>
          </a:xfrm>
        </p:spPr>
        <p:txBody>
          <a:bodyPr>
            <a:normAutofit/>
          </a:bodyPr>
          <a:lstStyle/>
          <a:p>
            <a:r>
              <a:rPr lang="hr-HR" sz="2800" b="1" dirty="0">
                <a:solidFill>
                  <a:srgbClr val="006666"/>
                </a:solidFill>
              </a:rPr>
              <a:t>Sufinanciranje razvoja komercijalizacije inovativnog proizvoda ili usluga (Mjera 1.11.)</a:t>
            </a:r>
          </a:p>
        </p:txBody>
      </p:sp>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23</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58" y="5747207"/>
            <a:ext cx="1069768" cy="10409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9553" y="2577108"/>
            <a:ext cx="7970062" cy="3170099"/>
          </a:xfrm>
          <a:prstGeom prst="rect">
            <a:avLst/>
          </a:prstGeom>
        </p:spPr>
        <p:txBody>
          <a:bodyPr wrap="square">
            <a:spAutoFit/>
          </a:bodyPr>
          <a:lstStyle/>
          <a:p>
            <a:pPr marL="285750" indent="-285750" algn="just">
              <a:buFont typeface="Arial" panose="020B0604020202020204" pitchFamily="34" charset="0"/>
              <a:buChar char="•"/>
            </a:pPr>
            <a:r>
              <a:rPr lang="hr-HR" sz="2000" dirty="0">
                <a:solidFill>
                  <a:schemeClr val="tx1"/>
                </a:solidFill>
              </a:rPr>
              <a:t>Nepovratne subvencije dodjeljuju se za troškove plana komercijalizacije inovacije ili savjetodavne usluge pri izradi plana komercijalizacije inovacije, testne primjene te troškove podnošenja prijave za zaštitu intelektualnog vlasništva kod Državnog zavoda za intelektualno vlasništvo Republike Hrvatske, </a:t>
            </a:r>
            <a:r>
              <a:rPr lang="hr-HR" sz="2000" b="1" dirty="0">
                <a:solidFill>
                  <a:schemeClr val="tx1"/>
                </a:solidFill>
              </a:rPr>
              <a:t>u visini od 70% troškova (bez PDV-a), a najviše 10.000,00 kuna po zahtjevu. </a:t>
            </a:r>
            <a:endParaRPr lang="hr-HR" sz="2000" b="1" dirty="0" smtClean="0">
              <a:solidFill>
                <a:schemeClr val="tx1"/>
              </a:solidFill>
            </a:endParaRPr>
          </a:p>
          <a:p>
            <a:endParaRPr lang="hr-HR" sz="2000" dirty="0">
              <a:solidFill>
                <a:schemeClr val="tx1"/>
              </a:solidFill>
            </a:endParaRPr>
          </a:p>
          <a:p>
            <a:pPr marL="285750" indent="-285750" algn="just">
              <a:buFont typeface="Arial" panose="020B0604020202020204" pitchFamily="34" charset="0"/>
              <a:buChar char="•"/>
            </a:pPr>
            <a:r>
              <a:rPr lang="hr-HR" sz="2000" dirty="0">
                <a:solidFill>
                  <a:schemeClr val="tx1"/>
                </a:solidFill>
              </a:rPr>
              <a:t>Prijavu podnose subjekti malog gospodarstva koji su u cijelosti u privatnom vlasništvu, sa sjedištem, odnosno prebivalištem na području Grada Crikvenice.</a:t>
            </a:r>
          </a:p>
        </p:txBody>
      </p:sp>
    </p:spTree>
    <p:extLst>
      <p:ext uri="{BB962C8B-B14F-4D97-AF65-F5344CB8AC3E}">
        <p14:creationId xmlns:p14="http://schemas.microsoft.com/office/powerpoint/2010/main" val="2388201305"/>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3925" y="332656"/>
            <a:ext cx="8220075" cy="1133475"/>
          </a:xfrm>
        </p:spPr>
        <p:txBody>
          <a:bodyPr>
            <a:noAutofit/>
          </a:bodyPr>
          <a:lstStyle/>
          <a:p>
            <a:r>
              <a:rPr lang="hr-HR" sz="2800" b="1" dirty="0">
                <a:solidFill>
                  <a:srgbClr val="006666"/>
                </a:solidFill>
              </a:rPr>
              <a:t>Subvencioniranje troškova obrazovanja, stručnog osposobljavanja i usavršavanja </a:t>
            </a:r>
            <a:r>
              <a:rPr lang="hr-HR" sz="2800" b="1" dirty="0" smtClean="0">
                <a:solidFill>
                  <a:srgbClr val="006666"/>
                </a:solidFill>
              </a:rPr>
              <a:t>zaposlenika</a:t>
            </a:r>
            <a:br>
              <a:rPr lang="hr-HR" sz="2800" b="1" dirty="0" smtClean="0">
                <a:solidFill>
                  <a:srgbClr val="006666"/>
                </a:solidFill>
              </a:rPr>
            </a:br>
            <a:r>
              <a:rPr lang="hr-HR" sz="2800" b="1" dirty="0" smtClean="0">
                <a:solidFill>
                  <a:srgbClr val="006666"/>
                </a:solidFill>
              </a:rPr>
              <a:t>  </a:t>
            </a:r>
            <a:r>
              <a:rPr lang="hr-HR" sz="2800" b="1" dirty="0">
                <a:solidFill>
                  <a:srgbClr val="006666"/>
                </a:solidFill>
              </a:rPr>
              <a:t>(Mjera 2.2.)</a:t>
            </a:r>
          </a:p>
        </p:txBody>
      </p:sp>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24</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2" y="5677068"/>
            <a:ext cx="1026897" cy="11809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3726" y="1700808"/>
            <a:ext cx="7943676" cy="3539430"/>
          </a:xfrm>
          <a:prstGeom prst="rect">
            <a:avLst/>
          </a:prstGeom>
        </p:spPr>
        <p:txBody>
          <a:bodyPr wrap="square">
            <a:spAutoFit/>
          </a:bodyPr>
          <a:lstStyle/>
          <a:p>
            <a:pPr marL="285750" indent="-285750" algn="just">
              <a:buFont typeface="Arial" panose="020B0604020202020204" pitchFamily="34" charset="0"/>
              <a:buChar char="•"/>
            </a:pPr>
            <a:r>
              <a:rPr lang="hr-HR" sz="2000" dirty="0">
                <a:solidFill>
                  <a:schemeClr val="tx1"/>
                </a:solidFill>
              </a:rPr>
              <a:t>Nepovratne subvencije se dodjeljuju subjektima malog gospodarstva koji su u cijelosti u privatnom vlasništvu sa sjedištem odnosno prebivalištem na području Grada za troškove formalnih oblika obrazovanja te stručnog osposobljavanja i usavršavanja za rad zaposlenika subjekata malog gospodarstva </a:t>
            </a:r>
            <a:r>
              <a:rPr lang="hr-HR" sz="2000" b="1" dirty="0">
                <a:solidFill>
                  <a:schemeClr val="tx1"/>
                </a:solidFill>
              </a:rPr>
              <a:t>u visini od 30% troškova (bez PDV-a), a najviše 1.500,00 kuna po zahtjevu. </a:t>
            </a:r>
            <a:endParaRPr lang="hr-HR" sz="2000" b="1" dirty="0" smtClean="0">
              <a:solidFill>
                <a:schemeClr val="tx1"/>
              </a:solidFill>
            </a:endParaRPr>
          </a:p>
          <a:p>
            <a:pPr algn="just"/>
            <a:endParaRPr lang="hr-HR" sz="2000" dirty="0">
              <a:solidFill>
                <a:schemeClr val="tx1"/>
              </a:solidFill>
            </a:endParaRPr>
          </a:p>
          <a:p>
            <a:pPr marL="285750" indent="-285750" algn="just">
              <a:buFont typeface="Arial" panose="020B0604020202020204" pitchFamily="34" charset="0"/>
              <a:buChar char="•"/>
            </a:pPr>
            <a:r>
              <a:rPr lang="hr-HR" sz="2000" dirty="0">
                <a:solidFill>
                  <a:schemeClr val="tx1"/>
                </a:solidFill>
              </a:rPr>
              <a:t>Prijavu podnose subjekti malog gospodarstva koji su u cijelosti u privatnom vlasništvu, sa sjedištem, odnosno prebivalištem na području Grada Crikvenice</a:t>
            </a:r>
            <a:r>
              <a:rPr lang="hr-HR" dirty="0">
                <a:solidFill>
                  <a:schemeClr val="tx1"/>
                </a:solidFill>
              </a:rPr>
              <a:t>.</a:t>
            </a:r>
          </a:p>
        </p:txBody>
      </p:sp>
    </p:spTree>
    <p:extLst>
      <p:ext uri="{BB962C8B-B14F-4D97-AF65-F5344CB8AC3E}">
        <p14:creationId xmlns:p14="http://schemas.microsoft.com/office/powerpoint/2010/main" val="2640082226"/>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546" y="620688"/>
            <a:ext cx="8220075" cy="1133475"/>
          </a:xfrm>
        </p:spPr>
        <p:txBody>
          <a:bodyPr>
            <a:normAutofit/>
          </a:bodyPr>
          <a:lstStyle/>
          <a:p>
            <a:r>
              <a:rPr lang="hr-HR" sz="2800" b="1" dirty="0">
                <a:solidFill>
                  <a:srgbClr val="006666"/>
                </a:solidFill>
              </a:rPr>
              <a:t>Subvencioniranje izrade poduzetničkih planova/investicijskih studija  (Mjera 3.3.)</a:t>
            </a:r>
          </a:p>
        </p:txBody>
      </p:sp>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25</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1" y="5805264"/>
            <a:ext cx="901342" cy="10365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7544" y="1844824"/>
            <a:ext cx="8191077" cy="3754874"/>
          </a:xfrm>
          <a:prstGeom prst="rect">
            <a:avLst/>
          </a:prstGeom>
        </p:spPr>
        <p:txBody>
          <a:bodyPr wrap="square">
            <a:spAutoFit/>
          </a:bodyPr>
          <a:lstStyle/>
          <a:p>
            <a:pPr marL="285750" indent="-285750" algn="just">
              <a:buFont typeface="Arial" panose="020B0604020202020204" pitchFamily="34" charset="0"/>
              <a:buChar char="•"/>
            </a:pPr>
            <a:r>
              <a:rPr lang="hr-HR" sz="2000" dirty="0">
                <a:solidFill>
                  <a:schemeClr val="tx1"/>
                </a:solidFill>
              </a:rPr>
              <a:t>Nepovratne subvencije se dodjeljuju subjektima malog gospodarstva koji su u cijelosti u privatnom vlasništvu sa sjedištem odnosno prebivalištem na području Grada Crikvenice te korisnicima poduzetničkih kredita HBOR-a i poslovnih banaka za troškove izrade poslovnog </a:t>
            </a:r>
            <a:r>
              <a:rPr lang="hr-HR" sz="2000" dirty="0" smtClean="0">
                <a:solidFill>
                  <a:schemeClr val="tx1"/>
                </a:solidFill>
              </a:rPr>
              <a:t>plana/investicijske </a:t>
            </a:r>
            <a:r>
              <a:rPr lang="hr-HR" sz="2000" dirty="0">
                <a:solidFill>
                  <a:schemeClr val="tx1"/>
                </a:solidFill>
              </a:rPr>
              <a:t>studije koju izrađuje Poduzetnički centar </a:t>
            </a:r>
            <a:r>
              <a:rPr lang="hr-HR" sz="2000" b="1" dirty="0">
                <a:solidFill>
                  <a:schemeClr val="tx1"/>
                </a:solidFill>
              </a:rPr>
              <a:t>u visini od 30% troškova (bez PDV-a), a najviše 3.000,00 kuna po zahtjevu. </a:t>
            </a:r>
            <a:endParaRPr lang="hr-HR" sz="2000" b="1" dirty="0" smtClean="0">
              <a:solidFill>
                <a:schemeClr val="tx1"/>
              </a:solidFill>
            </a:endParaRPr>
          </a:p>
          <a:p>
            <a:pPr algn="just"/>
            <a:endParaRPr lang="hr-HR" sz="2000" dirty="0">
              <a:solidFill>
                <a:schemeClr val="tx1"/>
              </a:solidFill>
            </a:endParaRPr>
          </a:p>
          <a:p>
            <a:pPr marL="285750" indent="-285750" algn="just">
              <a:buFont typeface="Arial" panose="020B0604020202020204" pitchFamily="34" charset="0"/>
              <a:buChar char="•"/>
            </a:pPr>
            <a:r>
              <a:rPr lang="hr-HR" sz="2000" dirty="0">
                <a:solidFill>
                  <a:schemeClr val="tx1"/>
                </a:solidFill>
              </a:rPr>
              <a:t>Prijavu podnose subjekti malog gospodarstva koji su u cijelosti u privatnom vlasništvu, sa sjedištem, odnosno prebivalištem na području Grada Crikvenice.</a:t>
            </a:r>
          </a:p>
          <a:p>
            <a:pPr algn="just"/>
            <a:endParaRPr lang="hr-HR" sz="1800" dirty="0">
              <a:solidFill>
                <a:schemeClr val="tx1">
                  <a:lumMod val="75000"/>
                  <a:lumOff val="25000"/>
                </a:schemeClr>
              </a:solidFill>
            </a:endParaRPr>
          </a:p>
        </p:txBody>
      </p:sp>
    </p:spTree>
    <p:extLst>
      <p:ext uri="{BB962C8B-B14F-4D97-AF65-F5344CB8AC3E}">
        <p14:creationId xmlns:p14="http://schemas.microsoft.com/office/powerpoint/2010/main" val="2994629861"/>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4227" y="620688"/>
            <a:ext cx="8220075" cy="1133475"/>
          </a:xfrm>
        </p:spPr>
        <p:txBody>
          <a:bodyPr>
            <a:normAutofit/>
          </a:bodyPr>
          <a:lstStyle/>
          <a:p>
            <a:r>
              <a:rPr lang="hr-HR" sz="2800" b="1" dirty="0">
                <a:solidFill>
                  <a:srgbClr val="006666"/>
                </a:solidFill>
              </a:rPr>
              <a:t>Program razvoja ženskog  poduzetništva (Mjera 6.1.)</a:t>
            </a:r>
          </a:p>
        </p:txBody>
      </p:sp>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26</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3" y="5805264"/>
            <a:ext cx="830950" cy="10527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3528" y="1556792"/>
            <a:ext cx="8364841" cy="3477875"/>
          </a:xfrm>
          <a:prstGeom prst="rect">
            <a:avLst/>
          </a:prstGeom>
        </p:spPr>
        <p:txBody>
          <a:bodyPr wrap="square">
            <a:spAutoFit/>
          </a:bodyPr>
          <a:lstStyle/>
          <a:p>
            <a:pPr marL="285750" indent="-285750" algn="just">
              <a:buFont typeface="Arial" panose="020B0604020202020204" pitchFamily="34" charset="0"/>
              <a:buChar char="•"/>
            </a:pPr>
            <a:r>
              <a:rPr lang="hr-HR" sz="2000" dirty="0">
                <a:solidFill>
                  <a:schemeClr val="tx1"/>
                </a:solidFill>
              </a:rPr>
              <a:t>Nepovratne subvencije se dodjeljuju ženama poduzetnicama s prebivalištem ili sjedištem na području Grada za troškove ulaganja u projekte ženskog poduzetništva sa svrhom tehnološkog unaprjeđenja poslovanja: sufinanciranje nabavke opreme, alata i inventara, sufinanciranje uređenja unutarnjeg poslovnog prostora/radionice, sufinanciranje nabavke informatičke opreme i poslovnog softvera te sufinanciranje troškova čuvanja djece poduzetnicama početnicama, </a:t>
            </a:r>
            <a:r>
              <a:rPr lang="hr-HR" sz="2000" b="1" dirty="0">
                <a:solidFill>
                  <a:schemeClr val="tx1"/>
                </a:solidFill>
              </a:rPr>
              <a:t>u visini od 40% troškova, a najviše 5.000,00 kuna po zahtjevu.  </a:t>
            </a:r>
            <a:endParaRPr lang="hr-HR" sz="2000" b="1" dirty="0" smtClean="0">
              <a:solidFill>
                <a:schemeClr val="tx1"/>
              </a:solidFill>
            </a:endParaRPr>
          </a:p>
          <a:p>
            <a:pPr algn="just"/>
            <a:endParaRPr lang="hr-HR" sz="2000" dirty="0">
              <a:solidFill>
                <a:schemeClr val="tx1"/>
              </a:solidFill>
            </a:endParaRPr>
          </a:p>
          <a:p>
            <a:pPr marL="285750" indent="-285750" algn="just">
              <a:buFont typeface="Arial" panose="020B0604020202020204" pitchFamily="34" charset="0"/>
              <a:buChar char="•"/>
            </a:pPr>
            <a:r>
              <a:rPr lang="hr-HR" sz="2000" dirty="0">
                <a:solidFill>
                  <a:schemeClr val="tx1"/>
                </a:solidFill>
              </a:rPr>
              <a:t>Prijave podnose žene poduzetnice s prebivalištem ili sjedištem na području Grada Crikvenice.</a:t>
            </a:r>
          </a:p>
        </p:txBody>
      </p:sp>
    </p:spTree>
    <p:extLst>
      <p:ext uri="{BB962C8B-B14F-4D97-AF65-F5344CB8AC3E}">
        <p14:creationId xmlns:p14="http://schemas.microsoft.com/office/powerpoint/2010/main" val="3578827500"/>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875" y="908720"/>
            <a:ext cx="8220075" cy="1133475"/>
          </a:xfrm>
        </p:spPr>
        <p:txBody>
          <a:bodyPr>
            <a:normAutofit/>
          </a:bodyPr>
          <a:lstStyle/>
          <a:p>
            <a:r>
              <a:rPr lang="hr-HR" sz="2800" b="1" dirty="0">
                <a:solidFill>
                  <a:srgbClr val="006666"/>
                </a:solidFill>
              </a:rPr>
              <a:t>Program očuvanja deficitarnih zanimanja (Mjera 6.2.)</a:t>
            </a:r>
          </a:p>
        </p:txBody>
      </p:sp>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27</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733256"/>
            <a:ext cx="978038" cy="11247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1746" y="2599204"/>
            <a:ext cx="7920880" cy="2246769"/>
          </a:xfrm>
          <a:prstGeom prst="rect">
            <a:avLst/>
          </a:prstGeom>
        </p:spPr>
        <p:txBody>
          <a:bodyPr wrap="square">
            <a:spAutoFit/>
          </a:bodyPr>
          <a:lstStyle/>
          <a:p>
            <a:pPr marL="342900" indent="-342900" algn="just">
              <a:buFont typeface="Arial" panose="020B0604020202020204" pitchFamily="34" charset="0"/>
              <a:buChar char="•"/>
            </a:pPr>
            <a:r>
              <a:rPr lang="hr-HR" sz="2000" dirty="0">
                <a:solidFill>
                  <a:schemeClr val="tx1"/>
                </a:solidFill>
              </a:rPr>
              <a:t>Nepovratne subvencije se dodjeljuju poduzetnicima za zanimanja postolar, krojač, vodoinstalater, stolar, tesar, zidar, ribar, staklar, bravar, konobar i kuhar, za sufinanciranje troškova učeničke prakse  </a:t>
            </a:r>
            <a:r>
              <a:rPr lang="hr-HR" sz="2000" b="1" dirty="0">
                <a:solidFill>
                  <a:schemeClr val="tx1"/>
                </a:solidFill>
              </a:rPr>
              <a:t>do 500,00 kn mjesečno (minimalno trajanje prakse sedam mjeseci), do 5.000,00 kuna po zahtjevu. </a:t>
            </a:r>
            <a:endParaRPr lang="hr-HR" sz="2000" b="1" dirty="0" smtClean="0">
              <a:solidFill>
                <a:schemeClr val="tx1"/>
              </a:solidFill>
            </a:endParaRPr>
          </a:p>
          <a:p>
            <a:pPr marL="342900" indent="-342900" algn="just">
              <a:buFont typeface="Arial" panose="020B0604020202020204" pitchFamily="34" charset="0"/>
              <a:buChar char="•"/>
            </a:pPr>
            <a:r>
              <a:rPr lang="hr-HR" sz="2000" dirty="0" smtClean="0">
                <a:solidFill>
                  <a:schemeClr val="tx1"/>
                </a:solidFill>
              </a:rPr>
              <a:t>Moguće </a:t>
            </a:r>
            <a:r>
              <a:rPr lang="hr-HR" sz="2000" dirty="0">
                <a:solidFill>
                  <a:schemeClr val="tx1"/>
                </a:solidFill>
              </a:rPr>
              <a:t>je kombiniranje mjera s mjerama Zavoda za zapošljavanje.</a:t>
            </a:r>
          </a:p>
        </p:txBody>
      </p:sp>
    </p:spTree>
    <p:extLst>
      <p:ext uri="{BB962C8B-B14F-4D97-AF65-F5344CB8AC3E}">
        <p14:creationId xmlns:p14="http://schemas.microsoft.com/office/powerpoint/2010/main" val="2892974584"/>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28</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5301208"/>
            <a:ext cx="1148306" cy="13205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8350" y="1412776"/>
            <a:ext cx="7620074" cy="3231654"/>
          </a:xfrm>
          <a:prstGeom prst="rect">
            <a:avLst/>
          </a:prstGeom>
        </p:spPr>
        <p:txBody>
          <a:bodyPr wrap="square">
            <a:spAutoFit/>
          </a:bodyPr>
          <a:lstStyle/>
          <a:p>
            <a:pPr algn="ctr"/>
            <a:r>
              <a:rPr lang="hr-HR" sz="3600" b="1" dirty="0">
                <a:solidFill>
                  <a:srgbClr val="006666"/>
                </a:solidFill>
                <a:latin typeface="+mj-lt"/>
                <a:ea typeface="+mj-ea"/>
                <a:cs typeface="+mj-cs"/>
              </a:rPr>
              <a:t>ROK ZA PRIJAVU</a:t>
            </a:r>
          </a:p>
          <a:p>
            <a:pPr algn="just"/>
            <a:endParaRPr lang="hr-HR" sz="2800" dirty="0">
              <a:solidFill>
                <a:schemeClr val="tx1"/>
              </a:solidFill>
            </a:endParaRPr>
          </a:p>
          <a:p>
            <a:pPr marL="457200" indent="-457200" algn="just">
              <a:buFont typeface="Arial" panose="020B0604020202020204" pitchFamily="34" charset="0"/>
              <a:buChar char="•"/>
            </a:pPr>
            <a:r>
              <a:rPr lang="hr-HR" sz="2800" dirty="0" smtClean="0">
                <a:solidFill>
                  <a:schemeClr val="tx1"/>
                </a:solidFill>
              </a:rPr>
              <a:t>Javni </a:t>
            </a:r>
            <a:r>
              <a:rPr lang="hr-HR" sz="2800" dirty="0">
                <a:solidFill>
                  <a:schemeClr val="tx1"/>
                </a:solidFill>
              </a:rPr>
              <a:t>poziv otvoren je </a:t>
            </a:r>
            <a:r>
              <a:rPr lang="hr-HR" sz="2800" b="1" dirty="0">
                <a:solidFill>
                  <a:schemeClr val="tx1"/>
                </a:solidFill>
              </a:rPr>
              <a:t>do 30. travnja 2016. odnosno</a:t>
            </a:r>
            <a:r>
              <a:rPr lang="hr-HR" sz="2800" dirty="0">
                <a:solidFill>
                  <a:schemeClr val="tx1"/>
                </a:solidFill>
              </a:rPr>
              <a:t> </a:t>
            </a:r>
            <a:r>
              <a:rPr lang="hr-HR" sz="2800" b="1" dirty="0">
                <a:solidFill>
                  <a:schemeClr val="tx1"/>
                </a:solidFill>
              </a:rPr>
              <a:t>do iskorištenja sredstava </a:t>
            </a:r>
            <a:r>
              <a:rPr lang="hr-HR" sz="2800" dirty="0">
                <a:solidFill>
                  <a:schemeClr val="tx1"/>
                </a:solidFill>
              </a:rPr>
              <a:t>koja su osigurana u Proračunu Grada Crikvenice za 2016. godinu. </a:t>
            </a:r>
          </a:p>
          <a:p>
            <a:pPr algn="just"/>
            <a:endParaRPr lang="hr-HR" sz="2800" dirty="0" smtClean="0">
              <a:solidFill>
                <a:schemeClr val="tx1"/>
              </a:solidFill>
            </a:endParaRPr>
          </a:p>
        </p:txBody>
      </p:sp>
    </p:spTree>
    <p:extLst>
      <p:ext uri="{BB962C8B-B14F-4D97-AF65-F5344CB8AC3E}">
        <p14:creationId xmlns:p14="http://schemas.microsoft.com/office/powerpoint/2010/main" val="747454878"/>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875" y="91057"/>
            <a:ext cx="8220075" cy="764705"/>
          </a:xfrm>
        </p:spPr>
        <p:txBody>
          <a:bodyPr>
            <a:normAutofit/>
          </a:bodyPr>
          <a:lstStyle/>
          <a:p>
            <a:r>
              <a:rPr lang="hr-HR" sz="2800" b="1" dirty="0">
                <a:solidFill>
                  <a:srgbClr val="006666"/>
                </a:solidFill>
              </a:rPr>
              <a:t>PODNOŠENJE PRIJAVA</a:t>
            </a:r>
          </a:p>
        </p:txBody>
      </p:sp>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29</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5853470"/>
            <a:ext cx="873504" cy="10045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5536" y="836712"/>
            <a:ext cx="8496944" cy="5016758"/>
          </a:xfrm>
          <a:prstGeom prst="rect">
            <a:avLst/>
          </a:prstGeom>
        </p:spPr>
        <p:txBody>
          <a:bodyPr wrap="square">
            <a:spAutoFit/>
          </a:bodyPr>
          <a:lstStyle/>
          <a:p>
            <a:pPr marL="285750" indent="-285750" algn="just">
              <a:buFont typeface="Arial" panose="020B0604020202020204" pitchFamily="34" charset="0"/>
              <a:buChar char="•"/>
            </a:pPr>
            <a:r>
              <a:rPr lang="hr-HR" sz="1600" dirty="0">
                <a:solidFill>
                  <a:schemeClr val="tx1"/>
                </a:solidFill>
              </a:rPr>
              <a:t>Prijave na Javni poziv podnose se Gradu Crikvenici, Odsjeku za gospodarstvo, turizam i projekte na obrascu prijave naznačenom u ovom Javnom pozivu s traženom i potpunom </a:t>
            </a:r>
            <a:r>
              <a:rPr lang="hr-HR" sz="1600" dirty="0" smtClean="0">
                <a:solidFill>
                  <a:schemeClr val="tx1"/>
                </a:solidFill>
              </a:rPr>
              <a:t>dokumentacijom  </a:t>
            </a:r>
            <a:r>
              <a:rPr lang="hr-HR" sz="1600" b="1" dirty="0">
                <a:solidFill>
                  <a:schemeClr val="tx1"/>
                </a:solidFill>
              </a:rPr>
              <a:t>poštom ili neposredno u pisarnicu Grada Crikvenice, Kralja Tomislava 85, Crikvenica, s naznakom ''za Odsjek za gospodarstvo, turizam i projekte – zahtjev za dodjelom nepovratnih subvencija iz Općeg programa mjera poticaja razvoja poduzetništva na području Grada Crikvenice". </a:t>
            </a:r>
            <a:endParaRPr lang="hr-HR" sz="1600" b="1" dirty="0" smtClean="0">
              <a:solidFill>
                <a:schemeClr val="tx1"/>
              </a:solidFill>
            </a:endParaRPr>
          </a:p>
          <a:p>
            <a:pPr algn="just"/>
            <a:endParaRPr lang="hr-HR" sz="1600" b="1" dirty="0">
              <a:solidFill>
                <a:schemeClr val="tx1"/>
              </a:solidFill>
            </a:endParaRPr>
          </a:p>
          <a:p>
            <a:pPr marL="285750" indent="-285750" algn="just">
              <a:buFont typeface="Arial" panose="020B0604020202020204" pitchFamily="34" charset="0"/>
              <a:buChar char="•"/>
            </a:pPr>
            <a:r>
              <a:rPr lang="hr-HR" sz="1600" b="1" dirty="0" smtClean="0">
                <a:solidFill>
                  <a:schemeClr val="tx1"/>
                </a:solidFill>
              </a:rPr>
              <a:t>Svi obrasci </a:t>
            </a:r>
            <a:r>
              <a:rPr lang="hr-HR" sz="1600" b="1" dirty="0">
                <a:solidFill>
                  <a:schemeClr val="tx1"/>
                </a:solidFill>
              </a:rPr>
              <a:t>za prijavu </a:t>
            </a:r>
            <a:r>
              <a:rPr lang="hr-HR" sz="1600" b="1" dirty="0" smtClean="0">
                <a:solidFill>
                  <a:schemeClr val="tx1"/>
                </a:solidFill>
              </a:rPr>
              <a:t> </a:t>
            </a:r>
            <a:r>
              <a:rPr lang="hr-HR" sz="1600" b="1" dirty="0">
                <a:solidFill>
                  <a:schemeClr val="tx1"/>
                </a:solidFill>
              </a:rPr>
              <a:t>mogu </a:t>
            </a:r>
            <a:r>
              <a:rPr lang="hr-HR" sz="1600" b="1" dirty="0" smtClean="0">
                <a:solidFill>
                  <a:schemeClr val="tx1"/>
                </a:solidFill>
              </a:rPr>
              <a:t>se podići </a:t>
            </a:r>
            <a:r>
              <a:rPr lang="hr-HR" sz="1600" b="1" dirty="0">
                <a:solidFill>
                  <a:schemeClr val="tx1"/>
                </a:solidFill>
              </a:rPr>
              <a:t>u Gradu Crikvenici, Odsjeku za gospodarstvo, turizam i projekte, Crikvenica, Kralja Tomislava 85, ili na web stranici Grada Crikvenice www.crikvenica.hr/poduzetnici</a:t>
            </a:r>
            <a:r>
              <a:rPr lang="hr-HR" sz="1600" dirty="0">
                <a:solidFill>
                  <a:schemeClr val="tx1"/>
                </a:solidFill>
              </a:rPr>
              <a:t>. </a:t>
            </a:r>
            <a:endParaRPr lang="hr-HR" sz="1600" dirty="0" smtClean="0">
              <a:solidFill>
                <a:schemeClr val="tx1"/>
              </a:solidFill>
            </a:endParaRPr>
          </a:p>
          <a:p>
            <a:pPr algn="just"/>
            <a:endParaRPr lang="hr-HR" sz="1600" dirty="0">
              <a:solidFill>
                <a:schemeClr val="tx1"/>
              </a:solidFill>
            </a:endParaRPr>
          </a:p>
          <a:p>
            <a:pPr marL="285750" indent="-285750" algn="just">
              <a:buFont typeface="Arial" panose="020B0604020202020204" pitchFamily="34" charset="0"/>
              <a:buChar char="•"/>
            </a:pPr>
            <a:r>
              <a:rPr lang="hr-HR" sz="1600" b="1" dirty="0">
                <a:solidFill>
                  <a:schemeClr val="tx1"/>
                </a:solidFill>
              </a:rPr>
              <a:t>Po ovom Javnom pozivu moguće je podnijeti prijavu za više mjera, ali ne i više prijava istog prijavitelja za istu mjeru. </a:t>
            </a:r>
          </a:p>
          <a:p>
            <a:pPr algn="just"/>
            <a:r>
              <a:rPr lang="hr-HR" sz="1600" dirty="0">
                <a:solidFill>
                  <a:schemeClr val="tx1"/>
                </a:solidFill>
              </a:rPr>
              <a:t> </a:t>
            </a:r>
          </a:p>
          <a:p>
            <a:pPr marL="285750" indent="-285750" algn="just">
              <a:buFont typeface="Arial" panose="020B0604020202020204" pitchFamily="34" charset="0"/>
              <a:buChar char="•"/>
            </a:pPr>
            <a:r>
              <a:rPr lang="hr-HR" sz="1600" b="1" dirty="0">
                <a:solidFill>
                  <a:schemeClr val="tx1"/>
                </a:solidFill>
              </a:rPr>
              <a:t>Dokumente zahtijevane po ovom Javnom pozivu moguće je dostaviti u preslikama. </a:t>
            </a:r>
            <a:r>
              <a:rPr lang="hr-HR" sz="1600" dirty="0">
                <a:solidFill>
                  <a:schemeClr val="tx1"/>
                </a:solidFill>
              </a:rPr>
              <a:t>Grad Crikvenica zadržava pravo zatražiti uvid u izvornike istih. </a:t>
            </a:r>
          </a:p>
          <a:p>
            <a:pPr marL="285750" indent="-285750" algn="just">
              <a:buFont typeface="Arial" panose="020B0604020202020204" pitchFamily="34" charset="0"/>
              <a:buChar char="•"/>
            </a:pPr>
            <a:r>
              <a:rPr lang="hr-HR" sz="1600" b="1" dirty="0">
                <a:solidFill>
                  <a:schemeClr val="tx1"/>
                </a:solidFill>
              </a:rPr>
              <a:t>Ako se prijave podnose na više mjera, svaka prijava mora imati potpunu dokumentaciju</a:t>
            </a:r>
            <a:r>
              <a:rPr lang="hr-HR" sz="1600" b="1" dirty="0" smtClean="0">
                <a:solidFill>
                  <a:schemeClr val="tx1"/>
                </a:solidFill>
              </a:rPr>
              <a:t>.</a:t>
            </a:r>
            <a:endParaRPr lang="hr-HR" sz="1600" dirty="0">
              <a:solidFill>
                <a:schemeClr val="tx1"/>
              </a:solidFill>
            </a:endParaRPr>
          </a:p>
          <a:p>
            <a:pPr algn="just"/>
            <a:endParaRPr lang="hr-HR" sz="1600" dirty="0">
              <a:solidFill>
                <a:schemeClr val="tx1"/>
              </a:solidFill>
            </a:endParaRPr>
          </a:p>
          <a:p>
            <a:pPr marL="285750" indent="-285750" algn="just">
              <a:buFont typeface="Arial" panose="020B0604020202020204" pitchFamily="34" charset="0"/>
              <a:buChar char="•"/>
            </a:pPr>
            <a:r>
              <a:rPr lang="hr-HR" sz="1600" b="1" dirty="0">
                <a:solidFill>
                  <a:schemeClr val="tx1"/>
                </a:solidFill>
              </a:rPr>
              <a:t>Nepotpune prijave neće se razmatrati. </a:t>
            </a:r>
            <a:endParaRPr lang="hr-HR" sz="1600" dirty="0">
              <a:solidFill>
                <a:schemeClr val="tx1"/>
              </a:solidFill>
            </a:endParaRPr>
          </a:p>
        </p:txBody>
      </p:sp>
    </p:spTree>
    <p:extLst>
      <p:ext uri="{BB962C8B-B14F-4D97-AF65-F5344CB8AC3E}">
        <p14:creationId xmlns:p14="http://schemas.microsoft.com/office/powerpoint/2010/main" val="2193266104"/>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solidFill>
                  <a:srgbClr val="006666"/>
                </a:solidFill>
              </a:rPr>
              <a:t>CILJEVI PROGRAMA</a:t>
            </a:r>
            <a:endParaRPr lang="hr-HR" b="1" dirty="0">
              <a:solidFill>
                <a:srgbClr val="006666"/>
              </a:solidFill>
            </a:endParaRPr>
          </a:p>
        </p:txBody>
      </p:sp>
      <p:sp>
        <p:nvSpPr>
          <p:cNvPr id="3" name="Content Placeholder 2"/>
          <p:cNvSpPr>
            <a:spLocks noGrp="1"/>
          </p:cNvSpPr>
          <p:nvPr>
            <p:ph idx="1"/>
          </p:nvPr>
        </p:nvSpPr>
        <p:spPr>
          <a:xfrm>
            <a:off x="457200" y="1412776"/>
            <a:ext cx="8220075" cy="4703862"/>
          </a:xfrm>
        </p:spPr>
        <p:txBody>
          <a:bodyPr/>
          <a:lstStyle/>
          <a:p>
            <a:pPr marL="457200" indent="-457200">
              <a:buFont typeface="Arial" panose="020B0604020202020204" pitchFamily="34" charset="0"/>
              <a:buChar char="•"/>
            </a:pPr>
            <a:r>
              <a:rPr lang="hr-HR" sz="2800" dirty="0" smtClean="0"/>
              <a:t>JAČANJE </a:t>
            </a:r>
            <a:r>
              <a:rPr lang="hr-HR" sz="2800" dirty="0" smtClean="0"/>
              <a:t>KONKURENTNOSTI </a:t>
            </a:r>
            <a:r>
              <a:rPr lang="hr-HR" sz="2800" dirty="0" smtClean="0"/>
              <a:t>PODUZETNIKA</a:t>
            </a:r>
          </a:p>
          <a:p>
            <a:pPr marL="457200" indent="-457200">
              <a:buFont typeface="Arial" panose="020B0604020202020204" pitchFamily="34" charset="0"/>
              <a:buChar char="•"/>
            </a:pPr>
            <a:r>
              <a:rPr lang="hr-HR" sz="2800" dirty="0" smtClean="0"/>
              <a:t>PRAKTIČNO OBRAZOVANJE I INFORMIRANJE U PODUZETNIŠTVU</a:t>
            </a:r>
          </a:p>
          <a:p>
            <a:pPr marL="457200" indent="-457200">
              <a:buFont typeface="Arial" panose="020B0604020202020204" pitchFamily="34" charset="0"/>
              <a:buChar char="•"/>
            </a:pPr>
            <a:r>
              <a:rPr lang="hr-HR" sz="2800" dirty="0" smtClean="0"/>
              <a:t>POBOLJŠANJE INFRASTRUKTURE ZA RASPOLOŽIVOST FINANCIJSKIH RESURSA</a:t>
            </a:r>
          </a:p>
          <a:p>
            <a:pPr marL="457200" indent="-457200">
              <a:buFont typeface="Arial" panose="020B0604020202020204" pitchFamily="34" charset="0"/>
              <a:buChar char="•"/>
            </a:pPr>
            <a:r>
              <a:rPr lang="hr-HR" sz="2800" dirty="0" smtClean="0"/>
              <a:t>PODUZETNIČKA INFRASTRUKTURA U SLUŽBI PODUZETNIKA</a:t>
            </a:r>
          </a:p>
          <a:p>
            <a:pPr marL="457200" indent="-457200">
              <a:buFont typeface="Arial" panose="020B0604020202020204" pitchFamily="34" charset="0"/>
              <a:buChar char="•"/>
            </a:pPr>
            <a:r>
              <a:rPr lang="hr-HR" sz="2800" dirty="0" smtClean="0"/>
              <a:t>PODIZANJE RAZINE PODUZETNIČKE KULTURE I DRUŠTVENO ODGOVORNOG POSLOVANJA</a:t>
            </a:r>
          </a:p>
          <a:p>
            <a:pPr marL="0" indent="0"/>
            <a:endParaRPr lang="hr-HR" dirty="0"/>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5733256"/>
            <a:ext cx="978039" cy="11247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637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875" y="116632"/>
            <a:ext cx="8220075" cy="1016843"/>
          </a:xfrm>
        </p:spPr>
        <p:txBody>
          <a:bodyPr/>
          <a:lstStyle/>
          <a:p>
            <a:r>
              <a:rPr lang="hr-HR" b="1" dirty="0" smtClean="0">
                <a:solidFill>
                  <a:srgbClr val="006666"/>
                </a:solidFill>
              </a:rPr>
              <a:t>DODJELA SUBVENCIJA</a:t>
            </a:r>
            <a:endParaRPr lang="hr-HR" b="1" dirty="0">
              <a:solidFill>
                <a:srgbClr val="006666"/>
              </a:solidFill>
            </a:endParaRPr>
          </a:p>
        </p:txBody>
      </p:sp>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30</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07" y="5805263"/>
            <a:ext cx="922725" cy="10611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9386" y="1126747"/>
            <a:ext cx="7848872" cy="3877985"/>
          </a:xfrm>
          <a:prstGeom prst="rect">
            <a:avLst/>
          </a:prstGeom>
        </p:spPr>
        <p:txBody>
          <a:bodyPr wrap="square">
            <a:spAutoFit/>
          </a:bodyPr>
          <a:lstStyle/>
          <a:p>
            <a:pPr>
              <a:lnSpc>
                <a:spcPct val="150000"/>
              </a:lnSpc>
            </a:pPr>
            <a:r>
              <a:rPr lang="hr-HR" sz="1600" b="1" dirty="0">
                <a:solidFill>
                  <a:schemeClr val="tx1"/>
                </a:solidFill>
              </a:rPr>
              <a:t>Nepovratne subvencije se ne dodjeljuju sljedećim gospodarskim subjektima: </a:t>
            </a:r>
            <a:endParaRPr lang="hr-HR" sz="1600" b="1" dirty="0" smtClean="0">
              <a:solidFill>
                <a:schemeClr val="tx1"/>
              </a:solidFill>
            </a:endParaRPr>
          </a:p>
          <a:p>
            <a:pPr>
              <a:lnSpc>
                <a:spcPct val="150000"/>
              </a:lnSpc>
            </a:pPr>
            <a:endParaRPr lang="hr-HR" sz="1600" b="1" dirty="0">
              <a:solidFill>
                <a:schemeClr val="tx1"/>
              </a:solidFill>
            </a:endParaRPr>
          </a:p>
          <a:p>
            <a:pPr algn="just">
              <a:lnSpc>
                <a:spcPct val="150000"/>
              </a:lnSpc>
            </a:pPr>
            <a:r>
              <a:rPr lang="hr-HR" sz="1600" dirty="0">
                <a:solidFill>
                  <a:schemeClr val="tx1"/>
                </a:solidFill>
              </a:rPr>
              <a:t>• nad kojima je otvoren stečajni postupak ili postupak </a:t>
            </a:r>
            <a:r>
              <a:rPr lang="hr-HR" sz="1600" dirty="0" smtClean="0">
                <a:solidFill>
                  <a:schemeClr val="tx1"/>
                </a:solidFill>
              </a:rPr>
              <a:t>likvidacije</a:t>
            </a:r>
          </a:p>
          <a:p>
            <a:pPr algn="just">
              <a:lnSpc>
                <a:spcPct val="150000"/>
              </a:lnSpc>
            </a:pPr>
            <a:endParaRPr lang="hr-HR" sz="1600" dirty="0">
              <a:solidFill>
                <a:schemeClr val="tx1"/>
              </a:solidFill>
            </a:endParaRPr>
          </a:p>
          <a:p>
            <a:pPr algn="just">
              <a:lnSpc>
                <a:spcPct val="150000"/>
              </a:lnSpc>
            </a:pPr>
            <a:r>
              <a:rPr lang="hr-HR" sz="1600" dirty="0">
                <a:solidFill>
                  <a:schemeClr val="tx1"/>
                </a:solidFill>
              </a:rPr>
              <a:t>• koji imaju dospjeli dug s osnova poreza i doprinosa za mirovinsko i zdravstveno </a:t>
            </a:r>
            <a:r>
              <a:rPr lang="hr-HR" sz="1600" dirty="0" smtClean="0">
                <a:solidFill>
                  <a:schemeClr val="tx1"/>
                </a:solidFill>
              </a:rPr>
              <a:t>osiguranje</a:t>
            </a:r>
          </a:p>
          <a:p>
            <a:pPr algn="just">
              <a:lnSpc>
                <a:spcPct val="150000"/>
              </a:lnSpc>
            </a:pPr>
            <a:endParaRPr lang="hr-HR" sz="1600" dirty="0">
              <a:solidFill>
                <a:schemeClr val="tx1"/>
              </a:solidFill>
            </a:endParaRPr>
          </a:p>
          <a:p>
            <a:pPr algn="just">
              <a:lnSpc>
                <a:spcPct val="150000"/>
              </a:lnSpc>
            </a:pPr>
            <a:r>
              <a:rPr lang="hr-HR" sz="1600" dirty="0">
                <a:solidFill>
                  <a:schemeClr val="tx1"/>
                </a:solidFill>
              </a:rPr>
              <a:t>• koji imaju dospjela i neplaćena potraživanja prema Gradu Crikvenici te komunalnim društvima   „Murvica“ d.o.o. i „Eko-Murvica“ d.o.o. </a:t>
            </a:r>
            <a:endParaRPr lang="hr-HR" sz="1600" dirty="0">
              <a:solidFill>
                <a:schemeClr val="tx1"/>
              </a:solidFill>
            </a:endParaRPr>
          </a:p>
          <a:p>
            <a:pPr>
              <a:lnSpc>
                <a:spcPct val="150000"/>
              </a:lnSpc>
            </a:pPr>
            <a:endParaRPr lang="hr-HR" sz="2000" dirty="0">
              <a:solidFill>
                <a:schemeClr val="tx1">
                  <a:lumMod val="75000"/>
                  <a:lumOff val="25000"/>
                </a:schemeClr>
              </a:solidFill>
            </a:endParaRPr>
          </a:p>
        </p:txBody>
      </p:sp>
    </p:spTree>
    <p:extLst>
      <p:ext uri="{BB962C8B-B14F-4D97-AF65-F5344CB8AC3E}">
        <p14:creationId xmlns:p14="http://schemas.microsoft.com/office/powerpoint/2010/main" val="1026250866"/>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5"/>
          <p:cNvSpPr txBox="1">
            <a:spLocks noChangeArrowheads="1"/>
          </p:cNvSpPr>
          <p:nvPr/>
        </p:nvSpPr>
        <p:spPr bwMode="auto">
          <a:xfrm>
            <a:off x="2865986" y="6196013"/>
            <a:ext cx="3435855"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3080" name="Rectangle 7"/>
          <p:cNvSpPr>
            <a:spLocks noGrp="1" noChangeArrowheads="1"/>
          </p:cNvSpPr>
          <p:nvPr>
            <p:ph type="title"/>
          </p:nvPr>
        </p:nvSpPr>
        <p:spPr>
          <a:xfrm>
            <a:off x="640563" y="1340768"/>
            <a:ext cx="7886700" cy="2304256"/>
          </a:xfrm>
        </p:spPr>
        <p:txBody>
          <a:bodyPr/>
          <a:lstStyle/>
          <a:p>
            <a:r>
              <a:rPr lang="hr-HR" altLang="x-none" sz="3200" b="1" dirty="0">
                <a:solidFill>
                  <a:srgbClr val="006666"/>
                </a:solidFill>
              </a:rPr>
              <a:t/>
            </a:r>
            <a:br>
              <a:rPr lang="hr-HR" altLang="x-none" sz="3200" b="1" dirty="0">
                <a:solidFill>
                  <a:srgbClr val="006666"/>
                </a:solidFill>
              </a:rPr>
            </a:br>
            <a:r>
              <a:rPr lang="hr-HR" altLang="x-none" sz="3200" b="1" dirty="0" smtClean="0">
                <a:solidFill>
                  <a:srgbClr val="006666"/>
                </a:solidFill>
              </a:rPr>
              <a:t/>
            </a:r>
            <a:br>
              <a:rPr lang="hr-HR" altLang="x-none" sz="3200" b="1" dirty="0" smtClean="0">
                <a:solidFill>
                  <a:srgbClr val="006666"/>
                </a:solidFill>
              </a:rPr>
            </a:br>
            <a:r>
              <a:rPr lang="hr-HR" altLang="x-none" sz="3200" b="1" dirty="0">
                <a:solidFill>
                  <a:srgbClr val="006666"/>
                </a:solidFill>
              </a:rPr>
              <a:t/>
            </a:r>
            <a:br>
              <a:rPr lang="hr-HR" altLang="x-none" sz="3200" b="1" dirty="0">
                <a:solidFill>
                  <a:srgbClr val="006666"/>
                </a:solidFill>
              </a:rPr>
            </a:br>
            <a:r>
              <a:rPr lang="hr-HR" altLang="x-none" sz="3200" b="1" dirty="0" smtClean="0">
                <a:solidFill>
                  <a:srgbClr val="006666"/>
                </a:solidFill>
              </a:rPr>
              <a:t/>
            </a:r>
            <a:br>
              <a:rPr lang="hr-HR" altLang="x-none" sz="3200" b="1" dirty="0" smtClean="0">
                <a:solidFill>
                  <a:srgbClr val="006666"/>
                </a:solidFill>
              </a:rPr>
            </a:br>
            <a:r>
              <a:rPr lang="hr-HR" altLang="x-none" sz="3200" b="1" dirty="0">
                <a:solidFill>
                  <a:srgbClr val="006666"/>
                </a:solidFill>
              </a:rPr>
              <a:t/>
            </a:r>
            <a:br>
              <a:rPr lang="hr-HR" altLang="x-none" sz="3200" b="1" dirty="0">
                <a:solidFill>
                  <a:srgbClr val="006666"/>
                </a:solidFill>
              </a:rPr>
            </a:br>
            <a:r>
              <a:rPr lang="hr-HR" altLang="x-none" sz="3200" b="1" dirty="0" smtClean="0">
                <a:solidFill>
                  <a:srgbClr val="006666"/>
                </a:solidFill>
              </a:rPr>
              <a:t/>
            </a:r>
            <a:br>
              <a:rPr lang="hr-HR" altLang="x-none" sz="3200" b="1" dirty="0" smtClean="0">
                <a:solidFill>
                  <a:srgbClr val="006666"/>
                </a:solidFill>
              </a:rPr>
            </a:br>
            <a:r>
              <a:rPr lang="hr-HR" altLang="x-none" sz="4800" b="1" dirty="0" smtClean="0">
                <a:solidFill>
                  <a:srgbClr val="006666"/>
                </a:solidFill>
              </a:rPr>
              <a:t>HVALA NA PAŽNJI! </a:t>
            </a:r>
            <a:r>
              <a:rPr lang="hr-HR" altLang="x-none" sz="4800" b="1" dirty="0" smtClean="0">
                <a:solidFill>
                  <a:srgbClr val="006666"/>
                </a:solidFill>
                <a:sym typeface="Wingdings" panose="05000000000000000000" pitchFamily="2" charset="2"/>
              </a:rPr>
              <a:t></a:t>
            </a:r>
            <a:br>
              <a:rPr lang="hr-HR" altLang="x-none" sz="4800" b="1" dirty="0" smtClean="0">
                <a:solidFill>
                  <a:srgbClr val="006666"/>
                </a:solidFill>
                <a:sym typeface="Wingdings" panose="05000000000000000000" pitchFamily="2" charset="2"/>
              </a:rPr>
            </a:br>
            <a:endParaRPr lang="hr-HR" altLang="x-none" sz="4800" b="1" dirty="0" smtClean="0">
              <a:solidFill>
                <a:schemeClr val="accent6"/>
              </a:solidFill>
            </a:endParaRPr>
          </a:p>
        </p:txBody>
      </p:sp>
      <p:sp>
        <p:nvSpPr>
          <p:cNvPr id="2" name="Text Placeholder 1"/>
          <p:cNvSpPr>
            <a:spLocks noGrp="1"/>
          </p:cNvSpPr>
          <p:nvPr>
            <p:ph type="body" idx="1"/>
          </p:nvPr>
        </p:nvSpPr>
        <p:spPr/>
        <p:txBody>
          <a:bodyPr/>
          <a:lstStyle/>
          <a:p>
            <a:endParaRPr lang="hr-HR"/>
          </a:p>
        </p:txBody>
      </p:sp>
      <p:pic>
        <p:nvPicPr>
          <p:cNvPr id="1031" name="Picture 7" descr="N:\AA_UPRAVNI ODJEL ZA FINANCIJE,TURIZAM I GOSPODARSTVO\AA-Snjezana Sikiric\slike crikvenice\145 (Large).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913" y="4418174"/>
            <a:ext cx="2364351" cy="13504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AA_UPRAVNI ODJEL ZA FINANCIJE,TURIZAM I GOSPODARSTVO\AA-Snjezana Sikiric\slike crikvenice\Crikvenica 0908-0996 (Larg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3" y="4416934"/>
            <a:ext cx="2195735" cy="135045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N:\AA_UPRAVNI ODJEL ZA FINANCIJE,TURIZAM I GOSPODARSTVO\AA-Snjezana Sikiric\slike crikvenice\19 (Large).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2" y="4419412"/>
            <a:ext cx="2261391" cy="13504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AA_UPRAVNI ODJEL ZA FINANCIJE,TURIZAM I GOSPODARSTVO\AA-Snjezana Sikiric\slike crikvenice\2 (Large).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7743" y="4416935"/>
            <a:ext cx="2316170" cy="135045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116632"/>
            <a:ext cx="1314929" cy="15121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8727553"/>
      </p:ext>
    </p:extLst>
  </p:cSld>
  <p:clrMapOvr>
    <a:masterClrMapping/>
  </p:clrMapOvr>
  <p:transition advTm="8192">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4000" b="1" dirty="0">
                <a:solidFill>
                  <a:srgbClr val="006666"/>
                </a:solidFill>
              </a:rPr>
              <a:t>VRSTE MJERA</a:t>
            </a:r>
          </a:p>
        </p:txBody>
      </p:sp>
      <p:sp>
        <p:nvSpPr>
          <p:cNvPr id="3" name="Rezervirano mjesto sadržaja 2"/>
          <p:cNvSpPr>
            <a:spLocks noGrp="1"/>
          </p:cNvSpPr>
          <p:nvPr>
            <p:ph idx="1"/>
          </p:nvPr>
        </p:nvSpPr>
        <p:spPr/>
        <p:txBody>
          <a:bodyPr/>
          <a:lstStyle/>
          <a:p>
            <a:pPr marL="457200" indent="-457200">
              <a:buFont typeface="Arial" panose="020B0604020202020204" pitchFamily="34" charset="0"/>
              <a:buChar char="•"/>
            </a:pPr>
            <a:r>
              <a:rPr lang="hr-HR" dirty="0" smtClean="0"/>
              <a:t>RASPOLOŽIVOST </a:t>
            </a:r>
            <a:r>
              <a:rPr lang="hr-HR" dirty="0" smtClean="0"/>
              <a:t>I JAČANJE </a:t>
            </a:r>
            <a:r>
              <a:rPr lang="hr-HR" dirty="0" smtClean="0"/>
              <a:t>POTPORNIH </a:t>
            </a:r>
            <a:r>
              <a:rPr lang="hr-HR" dirty="0" smtClean="0"/>
              <a:t>INSTITUCIJA (PC „VINODOL”, LAG „VINODOL”)</a:t>
            </a:r>
          </a:p>
          <a:p>
            <a:pPr marL="457200" indent="-457200">
              <a:buFont typeface="Arial" panose="020B0604020202020204" pitchFamily="34" charset="0"/>
              <a:buChar char="•"/>
            </a:pPr>
            <a:r>
              <a:rPr lang="hr-HR" dirty="0" smtClean="0"/>
              <a:t>PROGRAMI U GOSPODARSTVU I TURIZMU</a:t>
            </a:r>
          </a:p>
          <a:p>
            <a:pPr marL="457200" indent="-457200">
              <a:buFont typeface="Arial" panose="020B0604020202020204" pitchFamily="34" charset="0"/>
              <a:buChar char="•"/>
            </a:pPr>
            <a:r>
              <a:rPr lang="hr-HR" dirty="0" smtClean="0"/>
              <a:t>NEPOVRATNE SUBVENCIJE</a:t>
            </a:r>
          </a:p>
          <a:p>
            <a:pPr marL="457200" indent="-457200">
              <a:buFont typeface="Arial" panose="020B0604020202020204" pitchFamily="34" charset="0"/>
              <a:buChar char="•"/>
            </a:pPr>
            <a:r>
              <a:rPr lang="hr-HR" dirty="0" smtClean="0"/>
              <a:t>SUBVENCIJA KAMATNE STOPE</a:t>
            </a:r>
          </a:p>
          <a:p>
            <a:pPr marL="457200" indent="-457200">
              <a:buFont typeface="Arial" panose="020B0604020202020204" pitchFamily="34" charset="0"/>
              <a:buChar char="•"/>
            </a:pPr>
            <a:r>
              <a:rPr lang="hr-HR" dirty="0" smtClean="0"/>
              <a:t>POTICANJE POVOLJNE PODUZETNIČKE KLIME…</a:t>
            </a:r>
            <a:endParaRPr lang="hr-HR" dirty="0"/>
          </a:p>
        </p:txBody>
      </p:sp>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5733256"/>
            <a:ext cx="978039" cy="11247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44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4000" b="1" dirty="0">
                <a:solidFill>
                  <a:srgbClr val="006666"/>
                </a:solidFill>
              </a:rPr>
              <a:t>OPĆI PROGRAM MJERA ZA POTICANJE PODUZETNIŠTVA</a:t>
            </a:r>
          </a:p>
        </p:txBody>
      </p:sp>
      <p:sp>
        <p:nvSpPr>
          <p:cNvPr id="3" name="Rezervirano mjesto sadržaja 2"/>
          <p:cNvSpPr>
            <a:spLocks noGrp="1"/>
          </p:cNvSpPr>
          <p:nvPr>
            <p:ph idx="1"/>
          </p:nvPr>
        </p:nvSpPr>
        <p:spPr>
          <a:xfrm>
            <a:off x="457200" y="1844824"/>
            <a:ext cx="8220075" cy="4271814"/>
          </a:xfrm>
        </p:spPr>
        <p:txBody>
          <a:bodyPr/>
          <a:lstStyle/>
          <a:p>
            <a:pPr marL="457200" indent="-457200">
              <a:buFont typeface="Arial" panose="020B0604020202020204" pitchFamily="34" charset="0"/>
              <a:buChar char="•"/>
            </a:pPr>
            <a:r>
              <a:rPr lang="hr-HR" dirty="0" smtClean="0"/>
              <a:t>6 MJERA</a:t>
            </a:r>
          </a:p>
          <a:p>
            <a:pPr marL="457200" indent="-457200">
              <a:buFont typeface="Arial" panose="020B0604020202020204" pitchFamily="34" charset="0"/>
              <a:buChar char="•"/>
            </a:pPr>
            <a:r>
              <a:rPr lang="hr-HR" dirty="0" smtClean="0"/>
              <a:t>25 PODMJERA </a:t>
            </a:r>
          </a:p>
          <a:p>
            <a:pPr marL="457200" indent="-457200">
              <a:buFont typeface="Arial" panose="020B0604020202020204" pitchFamily="34" charset="0"/>
              <a:buChar char="•"/>
            </a:pPr>
            <a:r>
              <a:rPr lang="hr-HR" dirty="0" smtClean="0"/>
              <a:t>PROGRAM POLJOPRIVREDE I RIBARSTVA IZDVOJENI </a:t>
            </a:r>
          </a:p>
          <a:p>
            <a:pPr marL="457200" indent="-457200">
              <a:buFont typeface="Arial" panose="020B0604020202020204" pitchFamily="34" charset="0"/>
              <a:buChar char="•"/>
            </a:pPr>
            <a:r>
              <a:rPr lang="hr-HR" dirty="0" smtClean="0"/>
              <a:t>U 2016. PLANIRANO 914.000 KUNA ZA PROGRAM GOSPODARSTVA I TURIZMA</a:t>
            </a:r>
            <a:endParaRPr lang="hr-H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4" y="0"/>
            <a:ext cx="975881"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5733256"/>
            <a:ext cx="978039" cy="11247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4000" b="1" dirty="0">
                <a:solidFill>
                  <a:srgbClr val="006666"/>
                </a:solidFill>
              </a:rPr>
              <a:t>REALIZACIJA U 2015. GODINI</a:t>
            </a:r>
          </a:p>
        </p:txBody>
      </p:sp>
      <p:sp>
        <p:nvSpPr>
          <p:cNvPr id="3" name="Rezervirano mjesto sadržaja 2"/>
          <p:cNvSpPr>
            <a:spLocks noGrp="1"/>
          </p:cNvSpPr>
          <p:nvPr>
            <p:ph idx="1"/>
          </p:nvPr>
        </p:nvSpPr>
        <p:spPr/>
        <p:txBody>
          <a:bodyPr/>
          <a:lstStyle/>
          <a:p>
            <a:pPr marL="457200" indent="-457200">
              <a:buFont typeface="Arial" panose="020B0604020202020204" pitchFamily="34" charset="0"/>
              <a:buChar char="•"/>
            </a:pPr>
            <a:r>
              <a:rPr lang="hr-HR" dirty="0" smtClean="0"/>
              <a:t>39 PRIJAVA NA JAVNI POZIV ZA NEPOVRATNE SUBVENCIJE -  32 ODOBRENE</a:t>
            </a:r>
          </a:p>
          <a:p>
            <a:pPr marL="457200" indent="-457200">
              <a:buFont typeface="Arial" panose="020B0604020202020204" pitchFamily="34" charset="0"/>
              <a:buChar char="•"/>
            </a:pPr>
            <a:r>
              <a:rPr lang="hr-HR" dirty="0" smtClean="0"/>
              <a:t>7 KREDITNIH  ZAHTJEVA – 6 ODOBRENIH</a:t>
            </a:r>
          </a:p>
          <a:p>
            <a:pPr marL="457200" indent="-457200">
              <a:buFont typeface="Arial" panose="020B0604020202020204" pitchFamily="34" charset="0"/>
              <a:buChar char="•"/>
            </a:pPr>
            <a:r>
              <a:rPr lang="hr-HR" dirty="0" smtClean="0"/>
              <a:t>NAGRADE NAJBOLJIM UČENIČKIM POSLOVNIM PLANOVIMA </a:t>
            </a:r>
          </a:p>
          <a:p>
            <a:pPr marL="457200" indent="-457200">
              <a:buFont typeface="Arial" panose="020B0604020202020204" pitchFamily="34" charset="0"/>
              <a:buChar char="•"/>
            </a:pPr>
            <a:r>
              <a:rPr lang="hr-HR" dirty="0" smtClean="0"/>
              <a:t>POTICANJE UČENIČKOG ZADRUGARSTVA</a:t>
            </a:r>
          </a:p>
          <a:p>
            <a:pPr marL="457200" indent="-457200">
              <a:buFont typeface="Arial" panose="020B0604020202020204" pitchFamily="34" charset="0"/>
              <a:buChar char="•"/>
            </a:pPr>
            <a:r>
              <a:rPr lang="hr-HR" dirty="0" smtClean="0"/>
              <a:t>SUFINANCIRANJE ZRAČNE LUKE RIJEKA</a:t>
            </a:r>
          </a:p>
          <a:p>
            <a:pPr marL="457200" indent="-457200">
              <a:buFont typeface="Arial" panose="020B0604020202020204" pitchFamily="34" charset="0"/>
              <a:buChar char="•"/>
            </a:pPr>
            <a:endParaRPr lang="hr-HR" dirty="0" smtClean="0"/>
          </a:p>
          <a:p>
            <a:pPr marL="457200" indent="-457200">
              <a:buFont typeface="Arial" panose="020B0604020202020204" pitchFamily="34" charset="0"/>
              <a:buChar char="•"/>
            </a:pPr>
            <a:endParaRPr lang="hr-HR" dirty="0"/>
          </a:p>
        </p:txBody>
      </p:sp>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6632"/>
            <a:ext cx="936104" cy="10765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88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7"/>
          <p:cNvSpPr>
            <a:spLocks noGrp="1" noChangeArrowheads="1"/>
          </p:cNvSpPr>
          <p:nvPr>
            <p:ph type="title"/>
          </p:nvPr>
        </p:nvSpPr>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altLang="x-none" sz="2000" b="1" dirty="0" smtClean="0">
                <a:solidFill>
                  <a:srgbClr val="006666"/>
                </a:solidFill>
                <a:latin typeface="Gotham Bold" pitchFamily="48" charset="0"/>
              </a:rPr>
              <a:t>GRAFIČKI PRIKAZ REZULTATA PROVEDBE PROGRAMA</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4538409"/>
              </p:ext>
            </p:extLst>
          </p:nvPr>
        </p:nvGraphicFramePr>
        <p:xfrm>
          <a:off x="195883" y="1746599"/>
          <a:ext cx="4870450" cy="3039364"/>
        </p:xfrm>
        <a:graphic>
          <a:graphicData uri="http://schemas.openxmlformats.org/drawingml/2006/table">
            <a:tbl>
              <a:tblPr firstRow="1" firstCol="1" bandRow="1">
                <a:tableStyleId>{5C22544A-7EE6-4342-B048-85BDC9FD1C3A}</a:tableStyleId>
              </a:tblPr>
              <a:tblGrid>
                <a:gridCol w="711200"/>
                <a:gridCol w="2719070"/>
                <a:gridCol w="629920"/>
                <a:gridCol w="810260"/>
              </a:tblGrid>
              <a:tr h="190500">
                <a:tc>
                  <a:txBody>
                    <a:bodyPr/>
                    <a:lstStyle/>
                    <a:p>
                      <a:pPr>
                        <a:lnSpc>
                          <a:spcPct val="115000"/>
                        </a:lnSpc>
                        <a:spcAft>
                          <a:spcPts val="0"/>
                        </a:spcAft>
                      </a:pPr>
                      <a:r>
                        <a:rPr lang="hr-HR" sz="1100" dirty="0">
                          <a:effectLst/>
                        </a:rPr>
                        <a:t>MJERE</a:t>
                      </a:r>
                      <a:endParaRPr lang="hr-HR"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a:effectLst/>
                        </a:rPr>
                        <a:t>Naziv mjere</a:t>
                      </a:r>
                      <a:endParaRPr lang="hr-HR" sz="110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a:effectLst/>
                        </a:rPr>
                        <a:t>Broj prijava</a:t>
                      </a:r>
                      <a:endParaRPr lang="hr-HR" sz="110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dirty="0">
                          <a:effectLst/>
                        </a:rPr>
                        <a:t>Iznos</a:t>
                      </a:r>
                      <a:endParaRPr lang="hr-HR" sz="1100" dirty="0">
                        <a:effectLst/>
                        <a:latin typeface="Calibri"/>
                        <a:ea typeface="Calibri"/>
                        <a:cs typeface="Times New Roman"/>
                      </a:endParaRPr>
                    </a:p>
                  </a:txBody>
                  <a:tcPr marL="68580" marR="68580" marT="0" marB="0" anchor="b"/>
                </a:tc>
              </a:tr>
              <a:tr h="190500">
                <a:tc>
                  <a:txBody>
                    <a:bodyPr/>
                    <a:lstStyle/>
                    <a:p>
                      <a:pPr>
                        <a:lnSpc>
                          <a:spcPct val="115000"/>
                        </a:lnSpc>
                        <a:spcAft>
                          <a:spcPts val="0"/>
                        </a:spcAft>
                      </a:pPr>
                      <a:r>
                        <a:rPr lang="hr-HR" sz="1100">
                          <a:effectLst/>
                        </a:rPr>
                        <a:t>1.7.</a:t>
                      </a:r>
                      <a:endParaRPr lang="hr-HR" sz="110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a:effectLst/>
                        </a:rPr>
                        <a:t> Implementacija industrijskog i grafičkog dizajna</a:t>
                      </a:r>
                      <a:endParaRPr lang="hr-HR" sz="110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a:effectLst/>
                        </a:rPr>
                        <a:t> 3</a:t>
                      </a:r>
                      <a:endParaRPr lang="hr-HR"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hr-HR" sz="1100" dirty="0">
                          <a:effectLst/>
                        </a:rPr>
                        <a:t>19.037,50</a:t>
                      </a:r>
                      <a:endParaRPr lang="hr-HR" sz="1100" dirty="0">
                        <a:effectLst/>
                        <a:latin typeface="Calibri"/>
                        <a:ea typeface="Calibri"/>
                        <a:cs typeface="Times New Roman"/>
                      </a:endParaRPr>
                    </a:p>
                  </a:txBody>
                  <a:tcPr marL="68580" marR="68580" marT="0" marB="0" anchor="b"/>
                </a:tc>
              </a:tr>
              <a:tr h="190500">
                <a:tc>
                  <a:txBody>
                    <a:bodyPr/>
                    <a:lstStyle/>
                    <a:p>
                      <a:pPr>
                        <a:lnSpc>
                          <a:spcPct val="115000"/>
                        </a:lnSpc>
                        <a:spcAft>
                          <a:spcPts val="0"/>
                        </a:spcAft>
                      </a:pPr>
                      <a:r>
                        <a:rPr lang="hr-HR" sz="1100">
                          <a:effectLst/>
                        </a:rPr>
                        <a:t>1.8.</a:t>
                      </a:r>
                      <a:endParaRPr lang="hr-HR" sz="110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dirty="0" smtClean="0">
                          <a:effectLst/>
                        </a:rPr>
                        <a:t>Nabava </a:t>
                      </a:r>
                      <a:r>
                        <a:rPr lang="hr-HR" sz="1100" dirty="0">
                          <a:effectLst/>
                        </a:rPr>
                        <a:t>strojeva i ugradnja opreme</a:t>
                      </a:r>
                      <a:endParaRPr lang="hr-HR"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a:effectLst/>
                        </a:rPr>
                        <a:t> 12</a:t>
                      </a:r>
                      <a:endParaRPr lang="hr-HR"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hr-HR" sz="1100">
                          <a:effectLst/>
                        </a:rPr>
                        <a:t>168.215,48</a:t>
                      </a:r>
                      <a:endParaRPr lang="hr-HR" sz="1100">
                        <a:effectLst/>
                        <a:latin typeface="Calibri"/>
                        <a:ea typeface="Calibri"/>
                        <a:cs typeface="Times New Roman"/>
                      </a:endParaRPr>
                    </a:p>
                  </a:txBody>
                  <a:tcPr marL="68580" marR="68580" marT="0" marB="0" anchor="b"/>
                </a:tc>
              </a:tr>
              <a:tr h="190500">
                <a:tc>
                  <a:txBody>
                    <a:bodyPr/>
                    <a:lstStyle/>
                    <a:p>
                      <a:pPr>
                        <a:lnSpc>
                          <a:spcPct val="115000"/>
                        </a:lnSpc>
                        <a:spcAft>
                          <a:spcPts val="0"/>
                        </a:spcAft>
                      </a:pPr>
                      <a:r>
                        <a:rPr lang="hr-HR" sz="1100">
                          <a:effectLst/>
                        </a:rPr>
                        <a:t>1.9.</a:t>
                      </a:r>
                      <a:endParaRPr lang="hr-HR" sz="110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dirty="0" smtClean="0">
                          <a:effectLst/>
                        </a:rPr>
                        <a:t>Inicijalni </a:t>
                      </a:r>
                      <a:r>
                        <a:rPr lang="hr-HR" sz="1100" dirty="0">
                          <a:effectLst/>
                        </a:rPr>
                        <a:t>troškovi pokretanja gospodarske aktivnosti</a:t>
                      </a:r>
                      <a:endParaRPr lang="hr-HR"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a:effectLst/>
                        </a:rPr>
                        <a:t> 3</a:t>
                      </a:r>
                      <a:endParaRPr lang="hr-HR"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hr-HR" sz="1100" dirty="0">
                          <a:effectLst/>
                        </a:rPr>
                        <a:t>6.765,54</a:t>
                      </a:r>
                      <a:endParaRPr lang="hr-HR" sz="1100" dirty="0">
                        <a:effectLst/>
                        <a:latin typeface="Calibri"/>
                        <a:ea typeface="Calibri"/>
                        <a:cs typeface="Times New Roman"/>
                      </a:endParaRPr>
                    </a:p>
                  </a:txBody>
                  <a:tcPr marL="68580" marR="68580" marT="0" marB="0" anchor="b"/>
                </a:tc>
              </a:tr>
              <a:tr h="231610">
                <a:tc>
                  <a:txBody>
                    <a:bodyPr/>
                    <a:lstStyle/>
                    <a:p>
                      <a:pPr>
                        <a:lnSpc>
                          <a:spcPct val="115000"/>
                        </a:lnSpc>
                        <a:spcAft>
                          <a:spcPts val="0"/>
                        </a:spcAft>
                      </a:pPr>
                      <a:r>
                        <a:rPr lang="hr-HR" sz="1100">
                          <a:effectLst/>
                        </a:rPr>
                        <a:t>3.1.</a:t>
                      </a:r>
                      <a:endParaRPr lang="hr-HR" sz="110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dirty="0">
                          <a:effectLst/>
                        </a:rPr>
                        <a:t> Razvoj poduzetničkih sposobnosti mladih, učeničke zadruge</a:t>
                      </a:r>
                      <a:endParaRPr lang="hr-HR"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a:effectLst/>
                        </a:rPr>
                        <a:t> 1</a:t>
                      </a:r>
                      <a:endParaRPr lang="hr-HR"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hr-HR" sz="1100">
                          <a:effectLst/>
                        </a:rPr>
                        <a:t>1.636,18</a:t>
                      </a:r>
                      <a:endParaRPr lang="hr-HR" sz="1100">
                        <a:effectLst/>
                        <a:latin typeface="Calibri"/>
                        <a:ea typeface="Calibri"/>
                        <a:cs typeface="Times New Roman"/>
                      </a:endParaRPr>
                    </a:p>
                  </a:txBody>
                  <a:tcPr marL="68580" marR="68580" marT="0" marB="0" anchor="b"/>
                </a:tc>
              </a:tr>
              <a:tr h="190500">
                <a:tc>
                  <a:txBody>
                    <a:bodyPr/>
                    <a:lstStyle/>
                    <a:p>
                      <a:pPr>
                        <a:lnSpc>
                          <a:spcPct val="115000"/>
                        </a:lnSpc>
                        <a:spcAft>
                          <a:spcPts val="0"/>
                        </a:spcAft>
                      </a:pPr>
                      <a:r>
                        <a:rPr lang="hr-HR" sz="1100">
                          <a:effectLst/>
                        </a:rPr>
                        <a:t>3.2.</a:t>
                      </a:r>
                      <a:endParaRPr lang="hr-HR" sz="110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dirty="0" smtClean="0">
                          <a:effectLst/>
                        </a:rPr>
                        <a:t>Troškovi </a:t>
                      </a:r>
                      <a:r>
                        <a:rPr lang="hr-HR" sz="1100" dirty="0">
                          <a:effectLst/>
                        </a:rPr>
                        <a:t>obrazovanja i stručnog osposobljavanja </a:t>
                      </a:r>
                      <a:r>
                        <a:rPr lang="hr-HR" sz="1100" dirty="0" smtClean="0">
                          <a:effectLst/>
                        </a:rPr>
                        <a:t>zaposlenika</a:t>
                      </a:r>
                      <a:endParaRPr lang="hr-HR"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a:effectLst/>
                        </a:rPr>
                        <a:t> 3</a:t>
                      </a:r>
                      <a:endParaRPr lang="hr-HR"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hr-HR" sz="1100">
                          <a:effectLst/>
                        </a:rPr>
                        <a:t>4.101,20</a:t>
                      </a:r>
                      <a:endParaRPr lang="hr-HR" sz="1100">
                        <a:effectLst/>
                        <a:latin typeface="Calibri"/>
                        <a:ea typeface="Calibri"/>
                        <a:cs typeface="Times New Roman"/>
                      </a:endParaRPr>
                    </a:p>
                  </a:txBody>
                  <a:tcPr marL="68580" marR="68580" marT="0" marB="0" anchor="b"/>
                </a:tc>
              </a:tr>
              <a:tr h="190500">
                <a:tc>
                  <a:txBody>
                    <a:bodyPr/>
                    <a:lstStyle/>
                    <a:p>
                      <a:pPr>
                        <a:lnSpc>
                          <a:spcPct val="115000"/>
                        </a:lnSpc>
                        <a:spcAft>
                          <a:spcPts val="0"/>
                        </a:spcAft>
                      </a:pPr>
                      <a:r>
                        <a:rPr lang="hr-HR" sz="1100">
                          <a:effectLst/>
                        </a:rPr>
                        <a:t>7.1.</a:t>
                      </a:r>
                      <a:endParaRPr lang="hr-HR" sz="110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dirty="0" smtClean="0">
                          <a:effectLst/>
                        </a:rPr>
                        <a:t>Razvoj </a:t>
                      </a:r>
                      <a:r>
                        <a:rPr lang="hr-HR" sz="1100" dirty="0">
                          <a:effectLst/>
                        </a:rPr>
                        <a:t>ženskog poduzetništva</a:t>
                      </a:r>
                      <a:endParaRPr lang="hr-HR"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a:effectLst/>
                        </a:rPr>
                        <a:t> 8</a:t>
                      </a:r>
                      <a:endParaRPr lang="hr-HR"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hr-HR" sz="1100">
                          <a:effectLst/>
                        </a:rPr>
                        <a:t>38.244,10</a:t>
                      </a:r>
                      <a:endParaRPr lang="hr-HR" sz="1100">
                        <a:effectLst/>
                        <a:latin typeface="Calibri"/>
                        <a:ea typeface="Calibri"/>
                        <a:cs typeface="Times New Roman"/>
                      </a:endParaRPr>
                    </a:p>
                  </a:txBody>
                  <a:tcPr marL="68580" marR="68580" marT="0" marB="0" anchor="b"/>
                </a:tc>
              </a:tr>
              <a:tr h="190500">
                <a:tc>
                  <a:txBody>
                    <a:bodyPr/>
                    <a:lstStyle/>
                    <a:p>
                      <a:pPr>
                        <a:lnSpc>
                          <a:spcPct val="115000"/>
                        </a:lnSpc>
                        <a:spcAft>
                          <a:spcPts val="0"/>
                        </a:spcAft>
                      </a:pPr>
                      <a:r>
                        <a:rPr lang="hr-HR" sz="1100">
                          <a:effectLst/>
                        </a:rPr>
                        <a:t>7.2.</a:t>
                      </a:r>
                      <a:endParaRPr lang="hr-HR" sz="110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dirty="0" smtClean="0">
                          <a:effectLst/>
                        </a:rPr>
                        <a:t>Očuvanje </a:t>
                      </a:r>
                      <a:r>
                        <a:rPr lang="hr-HR" sz="1100" dirty="0">
                          <a:effectLst/>
                        </a:rPr>
                        <a:t>deficitarnih zanimanja</a:t>
                      </a:r>
                      <a:endParaRPr lang="hr-HR"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a:effectLst/>
                        </a:rPr>
                        <a:t> 1</a:t>
                      </a:r>
                      <a:endParaRPr lang="hr-HR"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hr-HR" sz="1100">
                          <a:effectLst/>
                        </a:rPr>
                        <a:t>2.000,00</a:t>
                      </a:r>
                      <a:endParaRPr lang="hr-HR" sz="1100">
                        <a:effectLst/>
                        <a:latin typeface="Calibri"/>
                        <a:ea typeface="Calibri"/>
                        <a:cs typeface="Times New Roman"/>
                      </a:endParaRPr>
                    </a:p>
                  </a:txBody>
                  <a:tcPr marL="68580" marR="68580" marT="0" marB="0" anchor="b"/>
                </a:tc>
              </a:tr>
              <a:tr h="190500">
                <a:tc>
                  <a:txBody>
                    <a:bodyPr/>
                    <a:lstStyle/>
                    <a:p>
                      <a:pPr>
                        <a:lnSpc>
                          <a:spcPct val="115000"/>
                        </a:lnSpc>
                        <a:spcAft>
                          <a:spcPts val="0"/>
                        </a:spcAft>
                      </a:pPr>
                      <a:r>
                        <a:rPr lang="hr-HR" sz="1100">
                          <a:effectLst/>
                        </a:rPr>
                        <a:t>1.11.</a:t>
                      </a:r>
                      <a:endParaRPr lang="hr-HR" sz="110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dirty="0" smtClean="0">
                          <a:effectLst/>
                        </a:rPr>
                        <a:t>Projekti </a:t>
                      </a:r>
                      <a:r>
                        <a:rPr lang="hr-HR" sz="1100" dirty="0">
                          <a:effectLst/>
                        </a:rPr>
                        <a:t>energetske učinkovitosti i korištenja obnovljivih izvora energije</a:t>
                      </a:r>
                      <a:endParaRPr lang="hr-HR"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a:effectLst/>
                        </a:rPr>
                        <a:t> 1</a:t>
                      </a:r>
                      <a:endParaRPr lang="hr-HR"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hr-HR" sz="1100">
                          <a:effectLst/>
                        </a:rPr>
                        <a:t>10.000,00</a:t>
                      </a:r>
                      <a:endParaRPr lang="hr-HR" sz="1100">
                        <a:effectLst/>
                        <a:latin typeface="Calibri"/>
                        <a:ea typeface="Calibri"/>
                        <a:cs typeface="Times New Roman"/>
                      </a:endParaRPr>
                    </a:p>
                  </a:txBody>
                  <a:tcPr marL="68580" marR="68580" marT="0" marB="0" anchor="b"/>
                </a:tc>
              </a:tr>
              <a:tr h="190500">
                <a:tc>
                  <a:txBody>
                    <a:bodyPr/>
                    <a:lstStyle/>
                    <a:p>
                      <a:pPr>
                        <a:lnSpc>
                          <a:spcPct val="115000"/>
                        </a:lnSpc>
                        <a:spcAft>
                          <a:spcPts val="0"/>
                        </a:spcAft>
                      </a:pPr>
                      <a:r>
                        <a:rPr lang="hr-HR" sz="1100">
                          <a:effectLst/>
                        </a:rPr>
                        <a:t>UKUPNO</a:t>
                      </a:r>
                      <a:endParaRPr lang="hr-HR" sz="110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a:effectLst/>
                        </a:rPr>
                        <a:t> </a:t>
                      </a:r>
                      <a:endParaRPr lang="hr-HR" sz="1100">
                        <a:effectLst/>
                        <a:latin typeface="Calibri"/>
                        <a:ea typeface="Calibri"/>
                        <a:cs typeface="Times New Roman"/>
                      </a:endParaRPr>
                    </a:p>
                  </a:txBody>
                  <a:tcPr marL="68580" marR="68580" marT="0" marB="0" anchor="b"/>
                </a:tc>
                <a:tc>
                  <a:txBody>
                    <a:bodyPr/>
                    <a:lstStyle/>
                    <a:p>
                      <a:pPr>
                        <a:lnSpc>
                          <a:spcPct val="115000"/>
                        </a:lnSpc>
                        <a:spcAft>
                          <a:spcPts val="0"/>
                        </a:spcAft>
                      </a:pPr>
                      <a:r>
                        <a:rPr lang="hr-HR" sz="1100" dirty="0">
                          <a:effectLst/>
                        </a:rPr>
                        <a:t> </a:t>
                      </a:r>
                      <a:endParaRPr lang="hr-HR"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hr-HR" sz="1100" dirty="0">
                          <a:effectLst/>
                        </a:rPr>
                        <a:t>250.000,00</a:t>
                      </a:r>
                      <a:endParaRPr lang="hr-HR" sz="1100" dirty="0">
                        <a:effectLst/>
                        <a:latin typeface="Calibri"/>
                        <a:ea typeface="Calibri"/>
                        <a:cs typeface="Times New Roman"/>
                      </a:endParaRPr>
                    </a:p>
                  </a:txBody>
                  <a:tcPr marL="68580" marR="68580" marT="0" marB="0" anchor="b"/>
                </a:tc>
              </a:tr>
            </a:tbl>
          </a:graphicData>
        </a:graphic>
      </p:graphicFrame>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7</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5733256"/>
            <a:ext cx="978039" cy="11247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Chart 11"/>
          <p:cNvGraphicFramePr/>
          <p:nvPr>
            <p:extLst>
              <p:ext uri="{D42A27DB-BD31-4B8C-83A1-F6EECF244321}">
                <p14:modId xmlns:p14="http://schemas.microsoft.com/office/powerpoint/2010/main" val="2094655788"/>
              </p:ext>
            </p:extLst>
          </p:nvPr>
        </p:nvGraphicFramePr>
        <p:xfrm>
          <a:off x="5508104" y="1196752"/>
          <a:ext cx="3024336" cy="20536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4186003895"/>
              </p:ext>
            </p:extLst>
          </p:nvPr>
        </p:nvGraphicFramePr>
        <p:xfrm>
          <a:off x="5652120" y="3717032"/>
          <a:ext cx="3024336" cy="17281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72587595"/>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7"/>
          <p:cNvSpPr>
            <a:spLocks noGrp="1" noChangeArrowheads="1"/>
          </p:cNvSpPr>
          <p:nvPr>
            <p:ph type="title"/>
          </p:nvPr>
        </p:nvSpPr>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altLang="x-none" sz="2000" b="1" dirty="0" smtClean="0">
                <a:solidFill>
                  <a:srgbClr val="006666"/>
                </a:solidFill>
                <a:latin typeface="Gotham Bold" pitchFamily="48" charset="0"/>
              </a:rPr>
              <a:t>PRIJEDLOG IZMJENA I DOPUNA OPĆEG PROGRAMA MJERA POTICANJA RAZVOJA PODUZETNIŠTVA ZA 2016. G.  </a:t>
            </a:r>
            <a:br>
              <a:rPr lang="hr-HR" altLang="x-none" sz="2000" b="1" dirty="0" smtClean="0">
                <a:solidFill>
                  <a:srgbClr val="006666"/>
                </a:solidFill>
                <a:latin typeface="Gotham Bold" pitchFamily="48" charset="0"/>
              </a:rPr>
            </a:br>
            <a:r>
              <a:rPr lang="hr-HR" altLang="x-none" sz="2000" b="1" dirty="0" smtClean="0">
                <a:solidFill>
                  <a:srgbClr val="FF0000"/>
                </a:solidFill>
                <a:latin typeface="Gotham Bold" pitchFamily="48" charset="0"/>
              </a:rPr>
              <a:t>ŠTO SE MIJENJA?</a:t>
            </a:r>
          </a:p>
        </p:txBody>
      </p:sp>
      <p:sp>
        <p:nvSpPr>
          <p:cNvPr id="2" name="Content Placeholder 1"/>
          <p:cNvSpPr>
            <a:spLocks noGrp="1"/>
          </p:cNvSpPr>
          <p:nvPr>
            <p:ph idx="1"/>
          </p:nvPr>
        </p:nvSpPr>
        <p:spPr/>
        <p:txBody>
          <a:bodyPr/>
          <a:lstStyle/>
          <a:p>
            <a:pPr algn="just"/>
            <a:r>
              <a:rPr lang="hr-HR" sz="2400" dirty="0" smtClean="0"/>
              <a:t>Na temelju provedene ankete i u razgovorima s poduzetnicima, predložene su sljedeće izmjene:</a:t>
            </a:r>
          </a:p>
          <a:p>
            <a:pPr marL="514350" indent="-514350">
              <a:buFont typeface="Times New Roman" pitchFamily="18" charset="0"/>
              <a:buAutoNum type="arabicPeriod"/>
            </a:pPr>
            <a:r>
              <a:rPr lang="hr-HR" sz="2800" dirty="0"/>
              <a:t>Poticanje poljoprivrede i ribarstva izdvojeno je u poseban program</a:t>
            </a:r>
          </a:p>
          <a:p>
            <a:pPr marL="514350" indent="-514350">
              <a:buAutoNum type="arabicPeriod"/>
            </a:pPr>
            <a:r>
              <a:rPr lang="hr-HR" sz="2800" dirty="0" smtClean="0"/>
              <a:t>Nove mjere u cilju boljeg informiranja poduzetnika</a:t>
            </a:r>
          </a:p>
          <a:p>
            <a:pPr marL="514350" indent="-514350">
              <a:buAutoNum type="arabicPeriod"/>
            </a:pPr>
            <a:r>
              <a:rPr lang="hr-HR" sz="2800" dirty="0" smtClean="0"/>
              <a:t>Izmijenjeni iznosi  potpora u cilju veće </a:t>
            </a:r>
            <a:r>
              <a:rPr lang="hr-HR" sz="2800" dirty="0" smtClean="0"/>
              <a:t>iskoristivosti </a:t>
            </a:r>
            <a:r>
              <a:rPr lang="hr-HR" sz="2800" dirty="0" smtClean="0"/>
              <a:t>mjera</a:t>
            </a:r>
          </a:p>
          <a:p>
            <a:pPr marL="514350" indent="-514350">
              <a:buAutoNum type="arabicPeriod"/>
            </a:pPr>
            <a:r>
              <a:rPr lang="hr-HR" sz="2800" dirty="0" smtClean="0"/>
              <a:t>Veća pažnja </a:t>
            </a:r>
            <a:r>
              <a:rPr lang="hr-HR" sz="2800" dirty="0" smtClean="0"/>
              <a:t>posvećena deficitarnim zanimanjima i proširen obuhvat </a:t>
            </a:r>
            <a:r>
              <a:rPr lang="hr-HR" sz="2800" dirty="0" smtClean="0"/>
              <a:t>deficitarnih zanimanja</a:t>
            </a:r>
            <a:endParaRPr lang="hr-HR" sz="2800" dirty="0"/>
          </a:p>
        </p:txBody>
      </p:sp>
      <p:sp>
        <p:nvSpPr>
          <p:cNvPr id="5122" name="Slide Number Placeholder 3"/>
          <p:cNvSpPr>
            <a:spLocks noGrp="1"/>
          </p:cNvSpPr>
          <p:nvPr>
            <p:ph type="sldNum"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8</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640705" y="2214563"/>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5805264"/>
            <a:ext cx="915422" cy="10527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
          <p:cNvSpPr>
            <a:spLocks noChangeArrowheads="1"/>
          </p:cNvSpPr>
          <p:nvPr/>
        </p:nvSpPr>
        <p:spPr bwMode="auto">
          <a:xfrm>
            <a:off x="941512" y="2605287"/>
            <a:ext cx="63991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hr-HR" altLang="sr-Latn-RS" sz="1600" b="1" i="0" u="none" strike="noStrike" cap="none" normalizeH="0" baseline="0" dirty="0" smtClean="0">
              <a:ln>
                <a:noFill/>
              </a:ln>
              <a:solidFill>
                <a:schemeClr val="tx1"/>
              </a:solidFill>
              <a:effectLst/>
              <a:latin typeface="Calibri" panose="020F050202020403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72587595"/>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4000" b="1" dirty="0">
                <a:solidFill>
                  <a:srgbClr val="006666"/>
                </a:solidFill>
              </a:rPr>
              <a:t>MJERE ZA POTICANJE POLJOPRIVREDE I RIBARSTVA - Fond = 57.000 kn</a:t>
            </a:r>
          </a:p>
        </p:txBody>
      </p:sp>
      <p:sp>
        <p:nvSpPr>
          <p:cNvPr id="3" name="Rezervirano mjesto sadržaja 2"/>
          <p:cNvSpPr>
            <a:spLocks noGrp="1"/>
          </p:cNvSpPr>
          <p:nvPr>
            <p:ph idx="1"/>
          </p:nvPr>
        </p:nvSpPr>
        <p:spPr>
          <a:xfrm>
            <a:off x="457200" y="1700808"/>
            <a:ext cx="8220075" cy="4415830"/>
          </a:xfrm>
        </p:spPr>
        <p:txBody>
          <a:bodyPr/>
          <a:lstStyle/>
          <a:p>
            <a:pPr marL="457200" indent="-457200">
              <a:buFont typeface="Arial" panose="020B0604020202020204" pitchFamily="34" charset="0"/>
              <a:buChar char="•"/>
            </a:pPr>
            <a:r>
              <a:rPr lang="hr-HR" sz="2800" dirty="0" smtClean="0"/>
              <a:t>POMOĆ PRI OTVARANJU POLJOPRIVREDNIH GOSPODARSTAVA</a:t>
            </a:r>
          </a:p>
          <a:p>
            <a:pPr marL="457200" indent="-457200">
              <a:buFont typeface="Arial" panose="020B0604020202020204" pitchFamily="34" charset="0"/>
              <a:buChar char="•"/>
            </a:pPr>
            <a:r>
              <a:rPr lang="hr-HR" sz="2800" dirty="0" smtClean="0"/>
              <a:t>STJECANJE STRUČNOG OSPOSOBLJAVANJA/OBRAZOVANJA</a:t>
            </a:r>
          </a:p>
          <a:p>
            <a:pPr marL="457200" indent="-457200">
              <a:buFont typeface="Arial" panose="020B0604020202020204" pitchFamily="34" charset="0"/>
              <a:buChar char="•"/>
            </a:pPr>
            <a:r>
              <a:rPr lang="hr-HR" sz="2800" dirty="0" smtClean="0"/>
              <a:t>STAVLJANJE POLJOPRIVREDNOG ZEMLJIŠTA U FUNKCIJU</a:t>
            </a:r>
          </a:p>
          <a:p>
            <a:pPr marL="457200" indent="-457200">
              <a:buFont typeface="Arial" panose="020B0604020202020204" pitchFamily="34" charset="0"/>
              <a:buChar char="•"/>
            </a:pPr>
            <a:r>
              <a:rPr lang="hr-HR" sz="2800" dirty="0" smtClean="0"/>
              <a:t>SUFINANCIRANJE INVESTICIJA U RIBARSTVU</a:t>
            </a:r>
          </a:p>
          <a:p>
            <a:pPr marL="0" indent="0"/>
            <a:endParaRPr lang="hr-HR" dirty="0"/>
          </a:p>
        </p:txBody>
      </p:sp>
      <p:sp>
        <p:nvSpPr>
          <p:cNvPr id="4" name="Text Box 5"/>
          <p:cNvSpPr txBox="1">
            <a:spLocks noChangeArrowheads="1"/>
          </p:cNvSpPr>
          <p:nvPr/>
        </p:nvSpPr>
        <p:spPr bwMode="auto">
          <a:xfrm>
            <a:off x="2865986" y="6196013"/>
            <a:ext cx="3435855"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pic>
        <p:nvPicPr>
          <p:cNvPr id="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5805264"/>
            <a:ext cx="915422" cy="10527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732363"/>
      </p:ext>
    </p:extLst>
  </p:cSld>
  <p:clrMapOvr>
    <a:masterClrMapping/>
  </p:clrMapOvr>
</p:sld>
</file>

<file path=ppt/theme/theme1.xml><?xml version="1.0" encoding="utf-8"?>
<a:theme xmlns:a="http://schemas.openxmlformats.org/drawingml/2006/main" name="TZGC_PP prez_Rivijera HR">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x-none"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x-none"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TM01859861[[fn=Tradeshow]]</Template>
  <TotalTime>428</TotalTime>
  <Words>2103</Words>
  <Application>Microsoft Office PowerPoint</Application>
  <PresentationFormat>On-screen Show (4:3)</PresentationFormat>
  <Paragraphs>241</Paragraphs>
  <Slides>31</Slides>
  <Notes>20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TZGC_PP prez_Rivijera HR</vt:lpstr>
      <vt:lpstr> PRIJEDLOG IZMJENA I DOPUNA OPĆEG PROGRAMA MJERA RAZVOJA PODUZETNIŠTVA NA PODRUČJU GRADA CRIKVENICE </vt:lpstr>
      <vt:lpstr>SVRHA PROGRAMA</vt:lpstr>
      <vt:lpstr>CILJEVI PROGRAMA</vt:lpstr>
      <vt:lpstr>VRSTE MJERA</vt:lpstr>
      <vt:lpstr>OPĆI PROGRAM MJERA ZA POTICANJE PODUZETNIŠTVA</vt:lpstr>
      <vt:lpstr>REALIZACIJA U 2015. GODINI</vt:lpstr>
      <vt:lpstr>GRAFIČKI PRIKAZ REZULTATA PROVEDBE PROGRAMA</vt:lpstr>
      <vt:lpstr>PRIJEDLOG IZMJENA I DOPUNA OPĆEG PROGRAMA MJERA POTICANJA RAZVOJA PODUZETNIŠTVA ZA 2016. G.   ŠTO SE MIJENJA?</vt:lpstr>
      <vt:lpstr>MJERE ZA POTICANJE POLJOPRIVREDE I RIBARSTVA - Fond = 57.000 kn</vt:lpstr>
      <vt:lpstr>Jačanje konkurentnosti poduzetnika</vt:lpstr>
      <vt:lpstr>Jačanje konkurentnosti poduzetnika</vt:lpstr>
      <vt:lpstr>Financiranje poduzetništva</vt:lpstr>
      <vt:lpstr> Razvoj i poticanje ženskog poduzetništva i očuvanje deficitarnih zanimanja</vt:lpstr>
      <vt:lpstr>AKTUALNI JAVNI POZIV</vt:lpstr>
      <vt:lpstr>JAČANJE KONKURENTNOSTI PODUZETNIKA </vt:lpstr>
      <vt:lpstr>PowerPoint Presentation</vt:lpstr>
      <vt:lpstr> Subvencioniranje izrade marketinških planova i/ili istraživanja tržišta  (Mjera 1.4.) </vt:lpstr>
      <vt:lpstr>Subvencioniranje troškova implementacije industrijskog i grafičkog dizajna  (Mjera 1.6.)</vt:lpstr>
      <vt:lpstr>Subvencioniranje nabave i ugradnje strojeva i opreme (Mjera 1.7.)</vt:lpstr>
      <vt:lpstr>Subvencioniranje inicijalnih troškova pokretanja gospodarske aktivnosti poduzetnika početnika   (Mjera 1.8.)</vt:lpstr>
      <vt:lpstr>Subvencioniranje troškova izrade projektnih prijedloga za sufinanciranje iz fondova Europske unije i nacionalnih fondova (Mjera 1.9.)</vt:lpstr>
      <vt:lpstr>Sufinanciranje projekata u području energetske učinkovitosti i korištenja obnovljivih izvora energije (Mjera 1.10.)</vt:lpstr>
      <vt:lpstr>Sufinanciranje razvoja komercijalizacije inovativnog proizvoda ili usluga (Mjera 1.11.)</vt:lpstr>
      <vt:lpstr>Subvencioniranje troškova obrazovanja, stručnog osposobljavanja i usavršavanja zaposlenika   (Mjera 2.2.)</vt:lpstr>
      <vt:lpstr>Subvencioniranje izrade poduzetničkih planova/investicijskih studija  (Mjera 3.3.)</vt:lpstr>
      <vt:lpstr>Program razvoja ženskog  poduzetništva (Mjera 6.1.)</vt:lpstr>
      <vt:lpstr>Program očuvanja deficitarnih zanimanja (Mjera 6.2.)</vt:lpstr>
      <vt:lpstr>PowerPoint Presentation</vt:lpstr>
      <vt:lpstr>PODNOŠENJE PRIJAVA</vt:lpstr>
      <vt:lpstr>DODJELA SUBVENCIJA</vt:lpstr>
      <vt:lpstr>      HVALA NA PAŽNJI!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pripravnik3</dc:creator>
  <cp:lastModifiedBy>Denisse Mandekić </cp:lastModifiedBy>
  <cp:revision>36</cp:revision>
  <cp:lastPrinted>2016-03-21T13:19:19Z</cp:lastPrinted>
  <dcterms:created xsi:type="dcterms:W3CDTF">2015-02-12T07:46:59Z</dcterms:created>
  <dcterms:modified xsi:type="dcterms:W3CDTF">2016-03-21T13:58:54Z</dcterms:modified>
</cp:coreProperties>
</file>