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3" r:id="rId2"/>
    <p:sldId id="259" r:id="rId3"/>
    <p:sldId id="260" r:id="rId4"/>
    <p:sldId id="261" r:id="rId5"/>
    <p:sldId id="264" r:id="rId6"/>
    <p:sldId id="262" r:id="rId7"/>
    <p:sldId id="271" r:id="rId8"/>
    <p:sldId id="266" r:id="rId9"/>
    <p:sldId id="265" r:id="rId10"/>
    <p:sldId id="267" r:id="rId11"/>
    <p:sldId id="268" r:id="rId12"/>
    <p:sldId id="269" r:id="rId13"/>
    <p:sldId id="270" r:id="rId14"/>
    <p:sldId id="273" r:id="rId15"/>
    <p:sldId id="272" r:id="rId16"/>
    <p:sldId id="278" r:id="rId17"/>
    <p:sldId id="274" r:id="rId18"/>
    <p:sldId id="275" r:id="rId19"/>
    <p:sldId id="279" r:id="rId20"/>
    <p:sldId id="280" r:id="rId21"/>
    <p:sldId id="276" r:id="rId22"/>
    <p:sldId id="277" r:id="rId23"/>
    <p:sldId id="281" r:id="rId24"/>
    <p:sldId id="282" r:id="rId25"/>
    <p:sldId id="283" r:id="rId26"/>
    <p:sldId id="284" r:id="rId27"/>
  </p:sldIdLst>
  <p:sldSz cx="9144000" cy="6858000" type="screen4x3"/>
  <p:notesSz cx="6797675" cy="9928225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9" autoAdjust="0"/>
    <p:restoredTop sz="94660"/>
  </p:normalViewPr>
  <p:slideViewPr>
    <p:cSldViewPr>
      <p:cViewPr>
        <p:scale>
          <a:sx n="87" d="100"/>
          <a:sy n="87" d="100"/>
        </p:scale>
        <p:origin x="-2304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376"/>
    </p:cViewPr>
  </p:sorterViewPr>
  <p:notesViewPr>
    <p:cSldViewPr>
      <p:cViewPr varScale="1">
        <p:scale>
          <a:sx n="69" d="100"/>
          <a:sy n="69" d="100"/>
        </p:scale>
        <p:origin x="-330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0070C0"/>
              </a:solidFill>
            </c:spPr>
          </c:dPt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Comic Sans MS" pitchFamily="66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0.45</c:v>
                </c:pt>
                <c:pt idx="1">
                  <c:v>0.12000000000000002</c:v>
                </c:pt>
                <c:pt idx="2">
                  <c:v>0.43000000000000016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4"/>
            <c:bubble3D val="0"/>
            <c:spPr>
              <a:solidFill>
                <a:srgbClr val="00B0F0"/>
              </a:solidFill>
            </c:spPr>
          </c:dPt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Comic Sans MS" pitchFamily="66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0.26</c:v>
                </c:pt>
                <c:pt idx="1">
                  <c:v>0.33000000000000035</c:v>
                </c:pt>
                <c:pt idx="2">
                  <c:v>0.11</c:v>
                </c:pt>
                <c:pt idx="3">
                  <c:v>0.15000000000000011</c:v>
                </c:pt>
                <c:pt idx="4">
                  <c:v>8.0000000000000043E-2</c:v>
                </c:pt>
                <c:pt idx="5">
                  <c:v>7.0000000000000021E-2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83540521776383"/>
          <c:y val="4.8182449753046919E-2"/>
          <c:w val="0.60871046350570501"/>
          <c:h val="0.65854930223307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Poslovni prihodi</c:v>
                </c:pt>
                <c:pt idx="1">
                  <c:v>Kapitalni prihodi</c:v>
                </c:pt>
                <c:pt idx="2">
                  <c:v>Primitci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0.79</c:v>
                </c:pt>
                <c:pt idx="1">
                  <c:v>0.11000000000000004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Poslovni prihodi</c:v>
                </c:pt>
                <c:pt idx="1">
                  <c:v>Kapitalni prihodi</c:v>
                </c:pt>
                <c:pt idx="2">
                  <c:v>Primitci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0.81</c:v>
                </c:pt>
                <c:pt idx="1">
                  <c:v>4.0000000000000029E-2</c:v>
                </c:pt>
                <c:pt idx="2">
                  <c:v>0.15000000000000011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1933056"/>
        <c:axId val="540292160"/>
      </c:barChart>
      <c:catAx>
        <c:axId val="5419330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0070C0"/>
                </a:solidFill>
                <a:latin typeface="Comic Sans MS" pitchFamily="66" charset="0"/>
              </a:defRPr>
            </a:pPr>
            <a:endParaRPr lang="en-US"/>
          </a:p>
        </c:txPr>
        <c:crossAx val="540292160"/>
        <c:crosses val="autoZero"/>
        <c:auto val="1"/>
        <c:lblAlgn val="ctr"/>
        <c:lblOffset val="100"/>
        <c:noMultiLvlLbl val="0"/>
      </c:catAx>
      <c:valAx>
        <c:axId val="5402921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C00000"/>
                </a:solidFill>
                <a:latin typeface="Comic Sans MS" pitchFamily="66" charset="0"/>
              </a:defRPr>
            </a:pPr>
            <a:endParaRPr lang="en-US"/>
          </a:p>
        </c:txPr>
        <c:crossAx val="5419330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Comic Sans MS" pitchFamily="66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0.43000000000000022</c:v>
                </c:pt>
                <c:pt idx="2">
                  <c:v>7.0000000000000021E-2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600" b="1">
                    <a:solidFill>
                      <a:schemeClr val="bg1">
                        <a:lumMod val="65000"/>
                      </a:schemeClr>
                    </a:solidFill>
                    <a:latin typeface="Comic Sans MS" pitchFamily="66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66.179999999999978</c:v>
                </c:pt>
                <c:pt idx="1">
                  <c:v>51.93</c:v>
                </c:pt>
                <c:pt idx="2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00206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</c:dPt>
          <c:dLbls>
            <c:txPr>
              <a:bodyPr/>
              <a:lstStyle/>
              <a:p>
                <a:pPr>
                  <a:defRPr sz="1100" b="1">
                    <a:solidFill>
                      <a:schemeClr val="accent1">
                        <a:lumMod val="75000"/>
                      </a:schemeClr>
                    </a:solidFill>
                    <a:latin typeface="Comic Sans MS" pitchFamily="66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#,##0</c:formatCode>
                <c:ptCount val="5"/>
                <c:pt idx="0">
                  <c:v>127000</c:v>
                </c:pt>
                <c:pt idx="1">
                  <c:v>40000</c:v>
                </c:pt>
                <c:pt idx="2">
                  <c:v>1083000</c:v>
                </c:pt>
                <c:pt idx="3">
                  <c:v>57000</c:v>
                </c:pt>
                <c:pt idx="4">
                  <c:v>1041000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8955520"/>
        <c:axId val="534469376"/>
      </c:barChart>
      <c:catAx>
        <c:axId val="55895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34469376"/>
        <c:crosses val="autoZero"/>
        <c:auto val="1"/>
        <c:lblAlgn val="ctr"/>
        <c:lblOffset val="100"/>
        <c:noMultiLvlLbl val="0"/>
      </c:catAx>
      <c:valAx>
        <c:axId val="534469376"/>
        <c:scaling>
          <c:orientation val="minMax"/>
        </c:scaling>
        <c:delete val="1"/>
        <c:axPos val="l"/>
        <c:majorGridlines/>
        <c:numFmt formatCode="General" sourceLinked="0"/>
        <c:majorTickMark val="out"/>
        <c:minorTickMark val="none"/>
        <c:tickLblPos val="none"/>
        <c:crossAx val="558955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1EFCA-D315-4B4A-BC61-2A34A4C0714F}" type="datetimeFigureOut">
              <a:rPr lang="hr-HR" smtClean="0"/>
              <a:pPr/>
              <a:t>9.12.2015.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119DC-B7C7-41F0-BC6E-3D50982E12A3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876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119DC-B7C7-41F0-BC6E-3D50982E12A3}" type="slidenum">
              <a:rPr lang="hr-HR" smtClean="0"/>
              <a:pPr/>
              <a:t>19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06F75-B0A1-43F5-BB5E-22023BC92616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rgbClr val="0070C0"/>
                </a:solidFill>
              </a:defRPr>
            </a:lvl1pPr>
          </a:lstStyle>
          <a:p>
            <a:r>
              <a:rPr lang="hr-HR" smtClean="0"/>
              <a:t>GRAD CRIKVENICA, JAVNA TRIBINA, 23.11.2015.</a:t>
            </a:r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1" name="Picture 10" descr="grb-ck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30159" cy="1307937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8229600" cy="11430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0E57-F577-4ADF-A945-C77AD0D3DF68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CFCA-52BC-4262-AD5D-F3F0E6ECA1D8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2981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70C0"/>
                </a:solidFill>
                <a:effectLst/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AD16E-39F9-44FC-9227-5E3F2614DF98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7" name="Picture 6" descr="art_moneywheelbarrow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7617" cy="871736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D1A6-7BC6-40BC-8DEF-10E7799FAE31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7FA97-997E-44C0-B99B-B6CCCDF99AD0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21C7-4294-4C91-BCAD-C2E85CAC5BE1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16E5-5E9B-4EC5-AEED-06BA3B22032C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F4A1D-E1BA-4A90-8425-F3022C289201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EB19A-A701-4A90-BF79-89A98F33E8E4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B0DE8-DA80-4257-B87F-4A316DA1DC99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92A6C-C4AC-49CC-B553-F69DC70D7F66}" type="datetime1">
              <a:rPr lang="hr-HR" smtClean="0"/>
              <a:pPr/>
              <a:t>9.12.2015.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 smtClean="0"/>
              <a:t>GRAD CRIKVENICA, JAVNA TRIBINA, 23.11.2015.</a:t>
            </a:r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9ECBB-FACF-418E-B8F0-533ED1A0BC86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1" name="Picture 10" descr="grb-ck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 rot="10800000" flipV="1">
            <a:off x="3131840" y="6381328"/>
            <a:ext cx="288032" cy="3333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d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t_moneywheelbarr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06" y="692696"/>
            <a:ext cx="4396278" cy="417646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4725144"/>
            <a:ext cx="9144000" cy="1512168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PRORAČUN GRADA CRIKVENICE ZA 2016.GODINU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Porezni prihodi u 2016. godini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grpSp>
        <p:nvGrpSpPr>
          <p:cNvPr id="13" name="Group 12"/>
          <p:cNvGrpSpPr/>
          <p:nvPr/>
        </p:nvGrpSpPr>
        <p:grpSpPr>
          <a:xfrm>
            <a:off x="251240" y="1916832"/>
            <a:ext cx="8581195" cy="3998188"/>
            <a:chOff x="35496" y="2060848"/>
            <a:chExt cx="8581195" cy="3998188"/>
          </a:xfrm>
        </p:grpSpPr>
        <p:sp>
          <p:nvSpPr>
            <p:cNvPr id="5" name="TextBox 4"/>
            <p:cNvSpPr txBox="1"/>
            <p:nvPr/>
          </p:nvSpPr>
          <p:spPr>
            <a:xfrm>
              <a:off x="35496" y="2060848"/>
              <a:ext cx="858119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dirty="0" smtClean="0">
                  <a:solidFill>
                    <a:srgbClr val="00B050"/>
                  </a:solidFill>
                  <a:latin typeface="Comic Sans MS" pitchFamily="66" charset="0"/>
                </a:rPr>
                <a:t>Planirani porezni prihodi u ukupnom iznosu od </a:t>
              </a:r>
              <a:r>
                <a:rPr lang="hr-HR" sz="2000" b="1" dirty="0" smtClean="0">
                  <a:solidFill>
                    <a:srgbClr val="00B050"/>
                  </a:solidFill>
                  <a:latin typeface="Comic Sans MS" pitchFamily="66" charset="0"/>
                </a:rPr>
                <a:t>32.250.000 kuna </a:t>
              </a:r>
              <a:r>
                <a:rPr lang="hr-HR" dirty="0" smtClean="0">
                  <a:solidFill>
                    <a:srgbClr val="00B050"/>
                  </a:solidFill>
                  <a:latin typeface="Comic Sans MS" pitchFamily="66" charset="0"/>
                </a:rPr>
                <a:t>planirani su </a:t>
              </a:r>
            </a:p>
            <a:p>
              <a:r>
                <a:rPr lang="hr-HR" dirty="0" smtClean="0">
                  <a:solidFill>
                    <a:srgbClr val="00B050"/>
                  </a:solidFill>
                  <a:latin typeface="Comic Sans MS" pitchFamily="66" charset="0"/>
                </a:rPr>
                <a:t>s povećanjem u sva tri sastavna dijela:</a:t>
              </a:r>
            </a:p>
            <a:p>
              <a:endParaRPr lang="hr-HR" dirty="0">
                <a:solidFill>
                  <a:srgbClr val="00B050"/>
                </a:solidFill>
                <a:latin typeface="Comic Sans MS" pitchFamily="66" charset="0"/>
              </a:endParaRPr>
            </a:p>
          </p:txBody>
        </p:sp>
        <p:pic>
          <p:nvPicPr>
            <p:cNvPr id="6" name="Picture 2" descr="https://s3.amazonaws.com/nicabm-stealthseminar/JackKornfield/plc1/img/circle+small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467544" y="3068960"/>
              <a:ext cx="2481077" cy="11551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2" descr="https://s3.amazonaws.com/nicabm-stealthseminar/JackKornfield/plc1/img/circle+small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V="1">
              <a:off x="3275856" y="2996952"/>
              <a:ext cx="2520000" cy="1346963"/>
            </a:xfrm>
            <a:prstGeom prst="rect">
              <a:avLst/>
            </a:prstGeom>
            <a:noFill/>
          </p:spPr>
        </p:pic>
        <p:pic>
          <p:nvPicPr>
            <p:cNvPr id="8" name="Picture 2" descr="https://s3.amazonaws.com/nicabm-stealthseminar/JackKornfield/plc1/img/circle+small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flipH="1">
              <a:off x="6228184" y="2996952"/>
              <a:ext cx="2304536" cy="1173317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683568" y="3369766"/>
              <a:ext cx="202811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hr-HR" dirty="0" smtClean="0">
                  <a:solidFill>
                    <a:srgbClr val="C00000"/>
                  </a:solidFill>
                  <a:latin typeface="Comic Sans MS" pitchFamily="66" charset="0"/>
                </a:rPr>
                <a:t>porez i prirez na </a:t>
              </a:r>
            </a:p>
            <a:p>
              <a:pPr lvl="0"/>
              <a:r>
                <a:rPr lang="hr-HR" dirty="0" smtClean="0">
                  <a:solidFill>
                    <a:srgbClr val="C00000"/>
                  </a:solidFill>
                  <a:latin typeface="Comic Sans MS" pitchFamily="66" charset="0"/>
                </a:rPr>
                <a:t>dohodak (+ 2%)</a:t>
              </a:r>
            </a:p>
            <a:p>
              <a:endParaRPr lang="hr-HR" dirty="0">
                <a:solidFill>
                  <a:srgbClr val="C00000"/>
                </a:solidFill>
                <a:latin typeface="Comic Sans MS" pitchFamily="66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1880" y="3297758"/>
              <a:ext cx="19495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hr-HR" dirty="0" smtClean="0">
                  <a:solidFill>
                    <a:schemeClr val="tx2">
                      <a:lumMod val="75000"/>
                    </a:schemeClr>
                  </a:solidFill>
                  <a:latin typeface="Comic Sans MS" pitchFamily="66" charset="0"/>
                </a:rPr>
                <a:t>porez na imovinu</a:t>
              </a:r>
            </a:p>
            <a:p>
              <a:pPr lvl="0"/>
              <a:r>
                <a:rPr lang="hr-HR" dirty="0" smtClean="0">
                  <a:solidFill>
                    <a:schemeClr val="tx2">
                      <a:lumMod val="75000"/>
                    </a:schemeClr>
                  </a:solidFill>
                  <a:latin typeface="Comic Sans MS" pitchFamily="66" charset="0"/>
                </a:rPr>
                <a:t> (+ 10%)</a:t>
              </a:r>
              <a:endParaRPr lang="hr-HR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44208" y="3297758"/>
              <a:ext cx="17892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hr-HR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rPr>
                <a:t>porez na robu i</a:t>
              </a:r>
            </a:p>
            <a:p>
              <a:pPr lvl="0"/>
              <a:r>
                <a:rPr lang="hr-HR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</a:rPr>
                <a:t> usluge (+ 2%).</a:t>
              </a:r>
            </a:p>
            <a:p>
              <a:endParaRPr lang="hr-HR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1520" y="4797152"/>
              <a:ext cx="820891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dirty="0" smtClean="0">
                  <a:solidFill>
                    <a:srgbClr val="00B050"/>
                  </a:solidFill>
                  <a:latin typeface="Comic Sans MS" pitchFamily="66" charset="0"/>
                </a:rPr>
                <a:t>Usporedimo li novčane vrijednosti tih poreza u 2015. i 2016. godini, </a:t>
              </a:r>
              <a:r>
                <a:rPr lang="hr-HR" sz="2200" b="1" dirty="0" smtClean="0">
                  <a:solidFill>
                    <a:srgbClr val="00B050"/>
                  </a:solidFill>
                  <a:latin typeface="Comic Sans MS" pitchFamily="66" charset="0"/>
                </a:rPr>
                <a:t>planirani prihodi ove godine su povećani za realnih 4%,</a:t>
              </a:r>
              <a:r>
                <a:rPr lang="hr-HR" dirty="0" smtClean="0">
                  <a:solidFill>
                    <a:srgbClr val="00B050"/>
                  </a:solidFill>
                  <a:latin typeface="Comic Sans MS" pitchFamily="66" charset="0"/>
                </a:rPr>
                <a:t> tj. s 30,9 mil. kuna na 32,2 mil. kuna.</a:t>
              </a:r>
            </a:p>
            <a:p>
              <a:endParaRPr lang="hr-HR" dirty="0">
                <a:solidFill>
                  <a:srgbClr val="00B050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629816"/>
            <a:ext cx="8229600" cy="1143000"/>
          </a:xfrm>
        </p:spPr>
        <p:txBody>
          <a:bodyPr/>
          <a:lstStyle/>
          <a:p>
            <a:r>
              <a:rPr lang="hr-HR" dirty="0" smtClean="0"/>
              <a:t>Prihodi od administrativnih pristojbi </a:t>
            </a:r>
            <a:r>
              <a:rPr lang="hr-HR" sz="2000" dirty="0" smtClean="0"/>
              <a:t>(komunalni doprinos, komunalna naknada, kazne i ostalo)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 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grpSp>
        <p:nvGrpSpPr>
          <p:cNvPr id="9" name="Group 8"/>
          <p:cNvGrpSpPr/>
          <p:nvPr/>
        </p:nvGrpSpPr>
        <p:grpSpPr>
          <a:xfrm>
            <a:off x="251520" y="2060848"/>
            <a:ext cx="8424936" cy="4286220"/>
            <a:chOff x="251520" y="2037041"/>
            <a:chExt cx="8424936" cy="4286220"/>
          </a:xfrm>
        </p:grpSpPr>
        <p:sp>
          <p:nvSpPr>
            <p:cNvPr id="5" name="TextBox 4"/>
            <p:cNvSpPr txBox="1"/>
            <p:nvPr/>
          </p:nvSpPr>
          <p:spPr>
            <a:xfrm>
              <a:off x="251520" y="2037041"/>
              <a:ext cx="8424936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dirty="0" smtClean="0">
                  <a:solidFill>
                    <a:srgbClr val="C00000"/>
                  </a:solidFill>
                  <a:latin typeface="Comic Sans MS" pitchFamily="66" charset="0"/>
                </a:rPr>
                <a:t>Planirani prihodi u ovoj grupi u iznosu od </a:t>
              </a:r>
              <a:r>
                <a:rPr lang="hr-HR" sz="2200" b="1" dirty="0" smtClean="0">
                  <a:solidFill>
                    <a:srgbClr val="C00000"/>
                  </a:solidFill>
                  <a:latin typeface="Comic Sans MS" pitchFamily="66" charset="0"/>
                </a:rPr>
                <a:t>39.640.000 kuna </a:t>
              </a:r>
              <a:r>
                <a:rPr lang="hr-HR" dirty="0" smtClean="0">
                  <a:solidFill>
                    <a:srgbClr val="C00000"/>
                  </a:solidFill>
                  <a:latin typeface="Comic Sans MS" pitchFamily="66" charset="0"/>
                </a:rPr>
                <a:t>planirani su različito u odnosu na prethodnu godinu, i to:</a:t>
              </a:r>
            </a:p>
            <a:p>
              <a:endParaRPr lang="hr-HR" dirty="0">
                <a:solidFill>
                  <a:srgbClr val="C00000"/>
                </a:solidFill>
                <a:latin typeface="Comic Sans MS" pitchFamily="66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339752" y="2973145"/>
              <a:ext cx="4464496" cy="19851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lvl="0" indent="-342900">
                <a:buFont typeface="+mj-lt"/>
                <a:buAutoNum type="arabicParenR"/>
              </a:pPr>
              <a:r>
                <a:rPr lang="hr-HR" sz="2100" b="1" dirty="0" smtClean="0">
                  <a:solidFill>
                    <a:srgbClr val="92D050"/>
                  </a:solidFill>
                  <a:latin typeface="Comic Sans MS" pitchFamily="66" charset="0"/>
                </a:rPr>
                <a:t>komunalni doprinos (+84%)</a:t>
              </a:r>
            </a:p>
            <a:p>
              <a:pPr marL="342900" lvl="0" indent="-342900">
                <a:buFont typeface="+mj-lt"/>
                <a:buAutoNum type="arabicParenR"/>
              </a:pPr>
              <a:r>
                <a:rPr lang="hr-HR" sz="21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omic Sans MS" pitchFamily="66" charset="0"/>
                </a:rPr>
                <a:t>komunalna naknada (+-0%)</a:t>
              </a:r>
            </a:p>
            <a:p>
              <a:pPr marL="342900" lvl="0" indent="-342900">
                <a:buFont typeface="+mj-lt"/>
                <a:buAutoNum type="arabicParenR"/>
              </a:pPr>
              <a:r>
                <a:rPr lang="hr-HR" sz="2100" b="1" dirty="0" smtClean="0">
                  <a:solidFill>
                    <a:schemeClr val="accent2">
                      <a:lumMod val="75000"/>
                    </a:schemeClr>
                  </a:solidFill>
                  <a:latin typeface="Comic Sans MS" pitchFamily="66" charset="0"/>
                </a:rPr>
                <a:t>kazne, upravne mjere (+33%)</a:t>
              </a:r>
            </a:p>
            <a:p>
              <a:pPr marL="342900" lvl="0" indent="-342900">
                <a:buFont typeface="+mj-lt"/>
                <a:buAutoNum type="arabicParenR"/>
              </a:pPr>
              <a:r>
                <a:rPr lang="hr-HR" sz="2100" b="1" dirty="0" smtClean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boravišna pristojba (-14%)</a:t>
              </a:r>
            </a:p>
            <a:p>
              <a:pPr marL="342900" lvl="0" indent="-342900">
                <a:buFont typeface="+mj-lt"/>
                <a:buAutoNum type="arabicParenR"/>
              </a:pPr>
              <a:r>
                <a:rPr lang="hr-HR" sz="2100" b="1" dirty="0" smtClean="0">
                  <a:solidFill>
                    <a:schemeClr val="bg2">
                      <a:lumMod val="25000"/>
                    </a:schemeClr>
                  </a:solidFill>
                  <a:latin typeface="Comic Sans MS" pitchFamily="66" charset="0"/>
                </a:rPr>
                <a:t>ostali prihodi (+-0%)</a:t>
              </a:r>
            </a:p>
            <a:p>
              <a:pPr marL="342900" indent="-342900">
                <a:buFont typeface="+mj-lt"/>
                <a:buAutoNum type="arabicParenR"/>
              </a:pPr>
              <a:endParaRPr lang="hr-HR" b="1" dirty="0">
                <a:latin typeface="Comic Sans MS" pitchFamily="66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5061377"/>
              <a:ext cx="7776864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dirty="0" smtClean="0">
                  <a:solidFill>
                    <a:srgbClr val="C00000"/>
                  </a:solidFill>
                  <a:latin typeface="Comic Sans MS" pitchFamily="66" charset="0"/>
                </a:rPr>
                <a:t>Usporedimo li novčane vrijednosti ovih prihoda u 2015. i 2016. godini, </a:t>
              </a:r>
              <a:r>
                <a:rPr lang="hr-HR" sz="2200" b="1" dirty="0" smtClean="0">
                  <a:solidFill>
                    <a:srgbClr val="C00000"/>
                  </a:solidFill>
                  <a:latin typeface="Comic Sans MS" pitchFamily="66" charset="0"/>
                </a:rPr>
                <a:t>planirani prihodi ove godine su povećani za 34%, </a:t>
              </a:r>
              <a:r>
                <a:rPr lang="hr-HR" dirty="0" smtClean="0">
                  <a:solidFill>
                    <a:srgbClr val="C00000"/>
                  </a:solidFill>
                  <a:latin typeface="Comic Sans MS" pitchFamily="66" charset="0"/>
                </a:rPr>
                <a:t>tj. s 29,4 mil. kuna na 39,6 mil. kuna. </a:t>
              </a:r>
            </a:p>
            <a:p>
              <a:endParaRPr lang="hr-HR" dirty="0">
                <a:solidFill>
                  <a:srgbClr val="C00000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Prihodi od imovine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467544" y="1628800"/>
            <a:ext cx="835998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100" dirty="0" smtClean="0">
                <a:solidFill>
                  <a:srgbClr val="C00000"/>
                </a:solidFill>
                <a:latin typeface="Comic Sans MS" pitchFamily="66" charset="0"/>
              </a:rPr>
              <a:t>Prihode od imovine planiramo kroz dvije vrste prihoda od imovine: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1025" y="2276872"/>
            <a:ext cx="4895031" cy="3744000"/>
            <a:chOff x="181025" y="3212976"/>
            <a:chExt cx="4895031" cy="3082114"/>
          </a:xfrm>
        </p:grpSpPr>
        <p:pic>
          <p:nvPicPr>
            <p:cNvPr id="5" name="Picture 4" descr="post-it-notes.jpg"/>
            <p:cNvPicPr>
              <a:picLocks noChangeAspect="1"/>
            </p:cNvPicPr>
            <p:nvPr/>
          </p:nvPicPr>
          <p:blipFill>
            <a:blip r:embed="rId2" cstate="print"/>
            <a:srcRect l="33902" t="28917" b="11572"/>
            <a:stretch>
              <a:fillRect/>
            </a:stretch>
          </p:blipFill>
          <p:spPr>
            <a:xfrm>
              <a:off x="181025" y="3356992"/>
              <a:ext cx="4895031" cy="293809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23528" y="3629923"/>
              <a:ext cx="2088232" cy="1976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dirty="0" smtClean="0">
                  <a:solidFill>
                    <a:schemeClr val="accent2">
                      <a:lumMod val="75000"/>
                    </a:schemeClr>
                  </a:solidFill>
                  <a:latin typeface="Comic Sans MS" pitchFamily="66" charset="0"/>
                </a:rPr>
                <a:t>prihodi od financijske i nefinancijske imovine (</a:t>
              </a:r>
              <a:r>
                <a:rPr lang="hr-HR" sz="2000" b="1" dirty="0" smtClean="0">
                  <a:solidFill>
                    <a:schemeClr val="accent2">
                      <a:lumMod val="75000"/>
                    </a:schemeClr>
                  </a:solidFill>
                  <a:latin typeface="Comic Sans MS" pitchFamily="66" charset="0"/>
                </a:rPr>
                <a:t>upravljanje postojećom imovinom</a:t>
              </a:r>
              <a:r>
                <a:rPr lang="hr-HR" dirty="0" smtClean="0">
                  <a:solidFill>
                    <a:schemeClr val="accent2">
                      <a:lumMod val="75000"/>
                    </a:schemeClr>
                  </a:solidFill>
                  <a:latin typeface="Comic Sans MS" pitchFamily="66" charset="0"/>
                </a:rPr>
                <a:t>) </a:t>
              </a:r>
            </a:p>
            <a:p>
              <a:r>
                <a:rPr lang="hr-HR" dirty="0" smtClean="0">
                  <a:solidFill>
                    <a:schemeClr val="accent2">
                      <a:lumMod val="75000"/>
                    </a:schemeClr>
                  </a:solidFill>
                  <a:latin typeface="Comic Sans MS" pitchFamily="66" charset="0"/>
                </a:rPr>
                <a:t>(+-0%)</a:t>
              </a:r>
              <a:endParaRPr lang="hr-H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1196022">
              <a:off x="2779690" y="4003168"/>
              <a:ext cx="1944216" cy="126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endParaRPr lang="hr-HR" b="1" dirty="0" smtClean="0">
                <a:solidFill>
                  <a:schemeClr val="bg1"/>
                </a:solidFill>
                <a:latin typeface="Comic Sans MS" pitchFamily="66" charset="0"/>
              </a:endParaRPr>
            </a:p>
            <a:p>
              <a:pPr lvl="0"/>
              <a:r>
                <a:rPr lang="hr-HR" dirty="0" smtClean="0">
                  <a:solidFill>
                    <a:schemeClr val="bg1"/>
                  </a:solidFill>
                  <a:latin typeface="Comic Sans MS" pitchFamily="66" charset="0"/>
                </a:rPr>
                <a:t>prihodi od </a:t>
              </a:r>
              <a:r>
                <a:rPr lang="hr-HR" sz="2000" b="1" dirty="0" smtClean="0">
                  <a:solidFill>
                    <a:schemeClr val="bg1"/>
                  </a:solidFill>
                  <a:latin typeface="Comic Sans MS" pitchFamily="66" charset="0"/>
                </a:rPr>
                <a:t>prodaje imovine </a:t>
              </a:r>
              <a:r>
                <a:rPr lang="hr-HR" b="1" dirty="0" smtClean="0">
                  <a:solidFill>
                    <a:schemeClr val="bg1"/>
                  </a:solidFill>
                  <a:latin typeface="Comic Sans MS" pitchFamily="66" charset="0"/>
                </a:rPr>
                <a:t>(-57%)</a:t>
              </a:r>
            </a:p>
            <a:p>
              <a:endParaRPr lang="hr-HR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51520" y="3212976"/>
              <a:ext cx="648072" cy="504056"/>
            </a:xfrm>
            <a:prstGeom prst="ellipse">
              <a:avLst/>
            </a:prstGeom>
            <a:solidFill>
              <a:srgbClr val="66FF33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b="1" dirty="0" smtClean="0">
                  <a:solidFill>
                    <a:srgbClr val="C00000"/>
                  </a:solidFill>
                  <a:latin typeface="Comic Sans MS" pitchFamily="66" charset="0"/>
                </a:rPr>
                <a:t>1.</a:t>
              </a:r>
              <a:endParaRPr lang="hr-HR" b="1" dirty="0">
                <a:solidFill>
                  <a:srgbClr val="C00000"/>
                </a:solidFill>
                <a:latin typeface="Comic Sans MS" pitchFamily="66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3923928" y="3212976"/>
              <a:ext cx="648072" cy="50405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b="1" dirty="0" smtClean="0">
                  <a:solidFill>
                    <a:schemeClr val="bg1"/>
                  </a:solidFill>
                  <a:latin typeface="Comic Sans MS" pitchFamily="66" charset="0"/>
                </a:rPr>
                <a:t>2.</a:t>
              </a:r>
              <a:endParaRPr lang="hr-HR" b="1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508104" y="2492896"/>
            <a:ext cx="32403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Planirajući </a:t>
            </a:r>
            <a:r>
              <a:rPr lang="hr-HR" b="1" dirty="0" smtClean="0">
                <a:solidFill>
                  <a:srgbClr val="00B050"/>
                </a:solidFill>
                <a:latin typeface="Comic Sans MS" pitchFamily="66" charset="0"/>
              </a:rPr>
              <a:t>smanjenje prihoda temeljem prodaje imovine od 5,27 mil. kuna</a:t>
            </a: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, te zadržavanjem planiranih prihoda od upravljanja financijskom i nefinancijskom imovinom (9,34 mil. kuna), ukupni prihodi iz ove grupe prihoda manji su u 2016.  godini za 1/3 od prošlogodišnjih prihoda od imovine.</a:t>
            </a:r>
          </a:p>
          <a:p>
            <a:endParaRPr lang="hr-HR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Primitci od zaduživanja</a:t>
            </a:r>
            <a:br>
              <a:rPr lang="hr-HR" dirty="0" smtClean="0"/>
            </a:br>
            <a:r>
              <a:rPr lang="hr-HR" dirty="0" smtClean="0"/>
              <a:t> </a:t>
            </a: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251520" y="1700808"/>
            <a:ext cx="856895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Primitke od zaduživanja planirali smo u ovoj godini </a:t>
            </a:r>
            <a:r>
              <a:rPr lang="hr-HR" sz="2000" b="1" dirty="0" smtClean="0">
                <a:solidFill>
                  <a:srgbClr val="00B050"/>
                </a:solidFill>
                <a:latin typeface="Comic Sans MS" pitchFamily="66" charset="0"/>
              </a:rPr>
              <a:t>kroz kredit u iznosu od 18 mil. kuna s rokom otplate od 10 godina. </a:t>
            </a: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Budući da se radi o investicijskom kreditu, ovaj rok povrata povoljan je iz dva razloga. Prvi - apsolutni iznos kamata s obzirom na njihovu ugovorenu visinu neće snažno povećati ukupni iznos povrata. Drugi – ovom ročnošću ostavljamo mogućnost financiranja i drugih budućih investicija kroz kredit ne ugrožavajući pritom zakonsku i likvidnu granicu zaduženja Grada.</a:t>
            </a:r>
          </a:p>
          <a:p>
            <a:endParaRPr lang="hr-HR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149080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hr-HR" sz="1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9,0 mil. kuna (50%)  -   kultura (</a:t>
            </a:r>
            <a:r>
              <a:rPr lang="hr-HR" sz="16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ulaganje u Staru školu</a:t>
            </a:r>
            <a:r>
              <a:rPr lang="hr-HR" sz="1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)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hr-HR" sz="1600" dirty="0" smtClean="0">
                <a:solidFill>
                  <a:srgbClr val="C00000"/>
                </a:solidFill>
                <a:latin typeface="Comic Sans MS" pitchFamily="66" charset="0"/>
              </a:rPr>
              <a:t> 7,5 mil. kuna (43%)  -  sport i rekreacija (</a:t>
            </a:r>
            <a:r>
              <a:rPr lang="hr-HR" sz="1600" b="1" dirty="0" smtClean="0">
                <a:solidFill>
                  <a:srgbClr val="C00000"/>
                </a:solidFill>
                <a:latin typeface="Comic Sans MS" pitchFamily="66" charset="0"/>
              </a:rPr>
              <a:t>Boćalište „Gornji kraj“</a:t>
            </a:r>
            <a:r>
              <a:rPr lang="hr-HR" sz="1600" dirty="0" smtClean="0">
                <a:solidFill>
                  <a:srgbClr val="C00000"/>
                </a:solidFill>
                <a:latin typeface="Comic Sans MS" pitchFamily="66" charset="0"/>
              </a:rPr>
              <a:t>)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hr-HR" sz="1600" dirty="0" smtClean="0">
                <a:solidFill>
                  <a:srgbClr val="00B050"/>
                </a:solidFill>
                <a:latin typeface="Comic Sans MS" pitchFamily="66" charset="0"/>
              </a:rPr>
              <a:t> 1,2 mil. kuna (7%)  -  socijala (</a:t>
            </a:r>
            <a:r>
              <a:rPr lang="hr-HR" sz="1600" b="1" dirty="0" smtClean="0">
                <a:solidFill>
                  <a:srgbClr val="00B050"/>
                </a:solidFill>
                <a:latin typeface="Comic Sans MS" pitchFamily="66" charset="0"/>
              </a:rPr>
              <a:t>stanovi za socijalno ugrožene</a:t>
            </a:r>
            <a:r>
              <a:rPr lang="hr-HR" sz="1600" dirty="0" smtClean="0">
                <a:solidFill>
                  <a:srgbClr val="00B050"/>
                </a:solidFill>
                <a:latin typeface="Comic Sans MS" pitchFamily="66" charset="0"/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hr-HR" sz="1600" dirty="0">
              <a:latin typeface="Comic Sans MS" pitchFamily="66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5796136" y="3645024"/>
          <a:ext cx="4344144" cy="2680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2.bp.blogspot.com/-W_aDtCpoWxM/VN8BQ1ayOlI/AAAAAAAAKBs/MnIXC0AM_9g/s1600/bird%2Blo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8688" y="5733256"/>
            <a:ext cx="1335800" cy="8640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888" y="629816"/>
            <a:ext cx="8229600" cy="1143000"/>
          </a:xfrm>
        </p:spPr>
        <p:txBody>
          <a:bodyPr/>
          <a:lstStyle/>
          <a:p>
            <a:r>
              <a:rPr lang="hr-HR" dirty="0" smtClean="0"/>
              <a:t>Teret zaduženja raspoređen je na optimalan način uz visoku stabilnost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23528" y="2132856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Koliko računa se vodilo o dugoročnoj stabilnosti pri planiranju zaduženja, vidljivo je iz sljedeće tablice koja prikazuje godišnje obveze po dospjelim glavnicama kredita i financijskoj imovini u četiri godine.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359440"/>
              </p:ext>
            </p:extLst>
          </p:nvPr>
        </p:nvGraphicFramePr>
        <p:xfrm>
          <a:off x="395536" y="3356992"/>
          <a:ext cx="7920882" cy="1152128"/>
        </p:xfrm>
        <a:graphic>
          <a:graphicData uri="http://schemas.openxmlformats.org/drawingml/2006/table">
            <a:tbl>
              <a:tblPr/>
              <a:tblGrid>
                <a:gridCol w="3024336"/>
                <a:gridCol w="1224136"/>
                <a:gridCol w="1224136"/>
                <a:gridCol w="1224136"/>
                <a:gridCol w="1224138"/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GODINA/OPIS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2015.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2016.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2017.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2018.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Obveze po dospjelim glavnicama (kn)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2.400.000 </a:t>
                      </a:r>
                      <a:endParaRPr lang="hr-H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1.800.000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2.700.000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2.700.000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Izdaci za kamate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170.000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530.000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820.000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760.000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4869160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Iz ovih iznosa je jasno da smo i za budućnost zadržali dosadašnju politiku sigurnog razvoja Grada Crikvenice u kojoj se neće dozvoliti ulazak Grada u bilo kakvu opasnu zonu zaduženja, te </a:t>
            </a:r>
            <a:r>
              <a:rPr lang="hr-HR" b="1" dirty="0" smtClean="0">
                <a:solidFill>
                  <a:srgbClr val="0070C0"/>
                </a:solidFill>
                <a:latin typeface="Comic Sans MS" pitchFamily="66" charset="0"/>
              </a:rPr>
              <a:t>ostajemo daleko ispod zakonom dozvoljene granice zaduženja u odnosu na izvorne prihode Grada.</a:t>
            </a:r>
          </a:p>
          <a:p>
            <a:endParaRPr lang="hr-HR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904" y="629816"/>
            <a:ext cx="8229600" cy="1143000"/>
          </a:xfrm>
        </p:spPr>
        <p:txBody>
          <a:bodyPr/>
          <a:lstStyle/>
          <a:p>
            <a:r>
              <a:rPr lang="hr-HR" dirty="0" smtClean="0"/>
              <a:t>Rashodi proračuna za 2016. godinu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23528" y="184482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Rashodna strana proračuna u ukupnim iznosima mora biti uravnotežena s prihodnom, dok njena struktura ovisi uglavnom o zakonskim odredbama, te manjim dijelom u skladu s prioritetima i programima gradske vlasti.</a:t>
            </a:r>
            <a:endParaRPr lang="hr-HR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516318"/>
              </p:ext>
            </p:extLst>
          </p:nvPr>
        </p:nvGraphicFramePr>
        <p:xfrm>
          <a:off x="467544" y="3484432"/>
          <a:ext cx="6048672" cy="2240362"/>
        </p:xfrm>
        <a:graphic>
          <a:graphicData uri="http://schemas.openxmlformats.org/drawingml/2006/table">
            <a:tbl>
              <a:tblPr/>
              <a:tblGrid>
                <a:gridCol w="3888432"/>
                <a:gridCol w="1008112"/>
                <a:gridCol w="1152128"/>
              </a:tblGrid>
              <a:tr h="62492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hr-HR" sz="16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OPIS </a:t>
                      </a:r>
                      <a:r>
                        <a:rPr lang="hr-H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GRUPE RASHODA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IZNOS (</a:t>
                      </a:r>
                      <a:r>
                        <a:rPr lang="hr-HR" sz="1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mil.kn</a:t>
                      </a:r>
                      <a:r>
                        <a:rPr lang="hr-H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% prema 2015. g.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5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Rashodi poslovanja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66,18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+ 2,5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5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Rashodi za nabavu nefinancijske imovine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51,93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+22,7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51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2000" b="1" dirty="0">
                          <a:solidFill>
                            <a:srgbClr val="00B05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Izdaci za financijsku imovinu i otplate zajmova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1,80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-25,0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5796136" y="3140968"/>
          <a:ext cx="4128120" cy="304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Harmonija ulaganja u ključnim područjima djelovanja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251520" y="2060848"/>
            <a:ext cx="3528392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Ove godine, na temelju razvojnih planova te </a:t>
            </a:r>
            <a:r>
              <a:rPr lang="hr-HR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strateških ulaganja prezentiranih prije tri godine,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 kapitalna ulaganja dosegnula su svoj zenit, i to na način da je dosegnuta gotovo idealna ravnoteža između </a:t>
            </a:r>
            <a:r>
              <a:rPr lang="hr-HR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kapitalnih ulaganja u komunalnu infrastrukturu </a:t>
            </a:r>
            <a:r>
              <a:rPr lang="hr-HR" b="1" u="sng" dirty="0" smtClean="0">
                <a:solidFill>
                  <a:srgbClr val="0070C0"/>
                </a:solidFill>
                <a:latin typeface="Comic Sans MS" pitchFamily="66" charset="0"/>
              </a:rPr>
              <a:t>(27,99 mil. kuna)</a:t>
            </a:r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i </a:t>
            </a:r>
            <a:r>
              <a:rPr lang="hr-HR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kapitalnih ulaganja u ostala područja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 </a:t>
            </a:r>
            <a:r>
              <a:rPr lang="hr-HR" b="1" u="sng" dirty="0" smtClean="0">
                <a:solidFill>
                  <a:srgbClr val="0070C0"/>
                </a:solidFill>
                <a:latin typeface="Comic Sans MS" pitchFamily="66" charset="0"/>
              </a:rPr>
              <a:t>(30,02 mil. kuna).</a:t>
            </a:r>
          </a:p>
          <a:p>
            <a:endParaRPr lang="hr-HR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9938" name="Picture 2" descr="http://1.bp.blogspot.com/_ahOToy1EVkE/S7fgFu7Rf_I/AAAAAAAAA1E/eceIjpCafyE/s320/jin-jang_jachuisdead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772815"/>
            <a:ext cx="4536504" cy="417646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84168" y="4643844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atin typeface="Comic Sans MS" pitchFamily="66" charset="0"/>
              </a:rPr>
              <a:t>50,5%</a:t>
            </a:r>
            <a:endParaRPr lang="hr-HR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4168" y="2564904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chemeClr val="bg1"/>
                </a:solidFill>
                <a:latin typeface="Comic Sans MS" pitchFamily="66" charset="0"/>
              </a:rPr>
              <a:t>49,5%</a:t>
            </a:r>
            <a:endParaRPr lang="hr-H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ages.vectorhq.com/images/premium/thumbs/124/doodle-stick-figure-businessman-investing-money-concept-collecting-money-to-piggy-bank_124662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7272"/>
            <a:ext cx="730632" cy="79208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Ulaganja u programe koji nisu dio kapitalnih programa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23528" y="1916832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C00000"/>
                </a:solidFill>
                <a:latin typeface="Comic Sans MS" pitchFamily="66" charset="0"/>
              </a:rPr>
              <a:t>I ove godine veliki dio gradskih sredstava ulažemo u programe koji ne pripadaju kapitalnim programima u smislu klasifikacije (tj. nisu programi izgradnje), međutim, njihovim financiranjem dajemo do znanja da su za </a:t>
            </a:r>
            <a:r>
              <a:rPr lang="hr-HR" b="1" dirty="0" smtClean="0">
                <a:solidFill>
                  <a:srgbClr val="C00000"/>
                </a:solidFill>
                <a:latin typeface="Comic Sans MS" pitchFamily="66" charset="0"/>
              </a:rPr>
              <a:t>građane grada i za nas u upravi ti programi „kapitalni“ u smislu broja korisnika kojima na taj način omogućujemo rad,</a:t>
            </a:r>
            <a:r>
              <a:rPr lang="hr-HR" dirty="0" smtClean="0">
                <a:solidFill>
                  <a:srgbClr val="C00000"/>
                </a:solidFill>
                <a:latin typeface="Comic Sans MS" pitchFamily="66" charset="0"/>
              </a:rPr>
              <a:t> postojanje i stvaranje te dižemo standard življenja građana Grada Crikvenice. Ove godine ćemo uložiti sljedeće iznose:</a:t>
            </a:r>
          </a:p>
          <a:p>
            <a:endParaRPr lang="hr-HR" dirty="0">
              <a:solidFill>
                <a:srgbClr val="C00000"/>
              </a:solidFill>
              <a:latin typeface="Comic Sans MS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545393"/>
              </p:ext>
            </p:extLst>
          </p:nvPr>
        </p:nvGraphicFramePr>
        <p:xfrm>
          <a:off x="467544" y="4221088"/>
          <a:ext cx="6984776" cy="1809496"/>
        </p:xfrm>
        <a:graphic>
          <a:graphicData uri="http://schemas.openxmlformats.org/drawingml/2006/table">
            <a:tbl>
              <a:tblPr/>
              <a:tblGrid>
                <a:gridCol w="631068"/>
                <a:gridCol w="3409919"/>
                <a:gridCol w="1545400"/>
                <a:gridCol w="139838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R. br.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OPIS PROGRAMA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PLAN ZA 2016. g. (kn)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% proračuna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Predškolski odgoj i obrazovanje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7.480.000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6,16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Osnovno školstvo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4.080.000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3,40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Kultura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3.860.000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3,20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Sport i tehnička kultura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3.430.000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2,85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Socijalni programi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3.150.000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070C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2,62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hr-HR" sz="1400" b="1">
                        <a:solidFill>
                          <a:srgbClr val="7030A0"/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UKUPNO OVIH 5 PROGRAMA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22.000.000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18,23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24328" y="4149080"/>
            <a:ext cx="1619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Gotovo </a:t>
            </a:r>
            <a:r>
              <a:rPr lang="hr-HR" sz="1600" b="1" u="sng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svaka peta kuna </a:t>
            </a:r>
            <a:r>
              <a:rPr lang="hr-HR" sz="16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iz gradskog proračuna ulaže se u ove programe s nekoliko tisuća korisnika.</a:t>
            </a:r>
          </a:p>
          <a:p>
            <a:endParaRPr lang="hr-HR" sz="16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888" y="629816"/>
            <a:ext cx="8229600" cy="1143000"/>
          </a:xfrm>
        </p:spPr>
        <p:txBody>
          <a:bodyPr/>
          <a:lstStyle/>
          <a:p>
            <a:r>
              <a:rPr lang="hr-HR" sz="3200" dirty="0" smtClean="0"/>
              <a:t>Osim ulaganja u tekuće funkcioniranje, ovi programi su podržani i ulaganjem u njihove kapitalne potrebe</a:t>
            </a:r>
            <a:br>
              <a:rPr lang="hr-HR" sz="3200" dirty="0" smtClean="0"/>
            </a:br>
            <a:endParaRPr lang="hr-HR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660035"/>
              </p:ext>
            </p:extLst>
          </p:nvPr>
        </p:nvGraphicFramePr>
        <p:xfrm>
          <a:off x="395536" y="2206183"/>
          <a:ext cx="8352927" cy="2368520"/>
        </p:xfrm>
        <a:graphic>
          <a:graphicData uri="http://schemas.openxmlformats.org/drawingml/2006/table">
            <a:tbl>
              <a:tblPr/>
              <a:tblGrid>
                <a:gridCol w="685000"/>
                <a:gridCol w="4571583"/>
                <a:gridCol w="1872208"/>
                <a:gridCol w="1224136"/>
              </a:tblGrid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R. br.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OPIS PROGRAMA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PLAN ZA </a:t>
                      </a:r>
                      <a:r>
                        <a:rPr lang="hr-HR" sz="14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2016.g.</a:t>
                      </a:r>
                      <a:r>
                        <a:rPr lang="hr-HR" sz="1400" b="1" baseline="0" dirty="0" smtClean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kn)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% proračuna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Predškolski odgoj i obrazovanje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850.000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0,71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Osnovno školstvo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6.320.000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Kultura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10.580.000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8,82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Sport i tehnička kultura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8.450.000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7,05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Socijalni programi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1.600.000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1,33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0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hr-HR" sz="1600" b="1">
                        <a:solidFill>
                          <a:srgbClr val="7030A0"/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UKUPNO OVIH 5 PROGRAMA (KAPITALNO)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27.800.000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23.18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8032" y="4725144"/>
            <a:ext cx="89644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Ove godine se kroz program kapitalnih ulaganja u kulturu (Stara škola) i sport (Boćalište Gornji kraj) </a:t>
            </a:r>
            <a:r>
              <a:rPr lang="hr-HR" b="1" dirty="0" smtClean="0">
                <a:solidFill>
                  <a:srgbClr val="7030A0"/>
                </a:solidFill>
                <a:latin typeface="Comic Sans MS" pitchFamily="66" charset="0"/>
              </a:rPr>
              <a:t>planiraju dva od tri najveća pojedinačna kapitalna ulaganja na području grada. Treći je uređenje Trga u Selcu iz programa uređenja javnih površina.</a:t>
            </a:r>
          </a:p>
          <a:p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Rezimirano, ovih pet programa (kroz tekuća i kapitalna ulaganja) iskoristit </a:t>
            </a:r>
            <a:r>
              <a:rPr lang="hr-HR" u="sng" dirty="0" smtClean="0">
                <a:solidFill>
                  <a:srgbClr val="7030A0"/>
                </a:solidFill>
                <a:latin typeface="Comic Sans MS" pitchFamily="66" charset="0"/>
              </a:rPr>
              <a:t>će 50 milijuna kuna gradskih proračunskih sredstava, tj. 42% proračuna.</a:t>
            </a:r>
          </a:p>
          <a:p>
            <a:endParaRPr lang="hr-HR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Royalty-Free (RF) Tourist Clipart Illustration by Ron Leishman - Stock Sample #437992"/>
          <p:cNvPicPr>
            <a:picLocks noChangeAspect="1" noChangeArrowheads="1"/>
          </p:cNvPicPr>
          <p:nvPr/>
        </p:nvPicPr>
        <p:blipFill>
          <a:blip r:embed="rId3" cstate="print"/>
          <a:srcRect l="20790" r="18731" b="4601"/>
          <a:stretch>
            <a:fillRect/>
          </a:stretch>
        </p:blipFill>
        <p:spPr bwMode="auto">
          <a:xfrm>
            <a:off x="7796228" y="3140968"/>
            <a:ext cx="1347772" cy="223224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629816"/>
            <a:ext cx="8229600" cy="1143000"/>
          </a:xfrm>
        </p:spPr>
        <p:txBody>
          <a:bodyPr/>
          <a:lstStyle/>
          <a:p>
            <a:r>
              <a:rPr lang="hr-HR" dirty="0" smtClean="0"/>
              <a:t>Program poticanja gospodarstva i turizma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95536" y="2060848"/>
            <a:ext cx="813690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Od 914.000 kuna namijenjenih projektima, područjima i aktivnostima za gospodarstvo i turizam, </a:t>
            </a:r>
            <a:r>
              <a:rPr lang="hr-HR" sz="2000" b="1" dirty="0" smtClean="0">
                <a:solidFill>
                  <a:srgbClr val="0070C0"/>
                </a:solidFill>
                <a:latin typeface="Comic Sans MS" pitchFamily="66" charset="0"/>
              </a:rPr>
              <a:t>ističemo tri najznačajnija dijela koja su i prepoznata od strane poduzetnika </a:t>
            </a:r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kao najučinkovitiji za njihove potrebe i rezultate. </a:t>
            </a:r>
          </a:p>
          <a:p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To su:</a:t>
            </a:r>
          </a:p>
          <a:p>
            <a:r>
              <a:rPr lang="hr-HR" dirty="0" smtClean="0"/>
              <a:t> </a:t>
            </a:r>
          </a:p>
          <a:p>
            <a:pPr lvl="0">
              <a:buFont typeface="Wingdings" pitchFamily="2" charset="2"/>
              <a:buChar char="§"/>
            </a:pPr>
            <a:r>
              <a:rPr lang="hr-HR" sz="1900" dirty="0" smtClean="0">
                <a:solidFill>
                  <a:srgbClr val="7030A0"/>
                </a:solidFill>
                <a:latin typeface="Comic Sans MS" pitchFamily="66" charset="0"/>
              </a:rPr>
              <a:t>Sufinanciranje kamata po kreditima (300.000 kuna)</a:t>
            </a:r>
          </a:p>
          <a:p>
            <a:pPr lvl="0">
              <a:buFont typeface="Wingdings" pitchFamily="2" charset="2"/>
              <a:buChar char="§"/>
            </a:pPr>
            <a:r>
              <a:rPr lang="hr-HR" sz="1900" dirty="0" smtClean="0">
                <a:solidFill>
                  <a:srgbClr val="7030A0"/>
                </a:solidFill>
                <a:latin typeface="Comic Sans MS" pitchFamily="66" charset="0"/>
              </a:rPr>
              <a:t>Subvencije poduzetnicima (305.000 kuna)</a:t>
            </a:r>
          </a:p>
          <a:p>
            <a:pPr lvl="0">
              <a:buFont typeface="Wingdings" pitchFamily="2" charset="2"/>
              <a:buChar char="§"/>
            </a:pPr>
            <a:r>
              <a:rPr lang="hr-HR" sz="1900" dirty="0" smtClean="0">
                <a:solidFill>
                  <a:srgbClr val="7030A0"/>
                </a:solidFill>
                <a:latin typeface="Comic Sans MS" pitchFamily="66" charset="0"/>
              </a:rPr>
              <a:t>Sufinanciranje rada Poduzetničkog centra „Vinodol</a:t>
            </a:r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“ </a:t>
            </a:r>
          </a:p>
          <a:p>
            <a:pPr lvl="0"/>
            <a:r>
              <a:rPr lang="hr-HR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i LAG-a (208.000 kuna)</a:t>
            </a:r>
          </a:p>
          <a:p>
            <a:pPr lvl="0"/>
            <a:endParaRPr lang="hr-HR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U odnosu na prošlogodišnji iznos za cjelokupni program poticanja gospodarstva i turizma, ove godine smo </a:t>
            </a:r>
            <a:r>
              <a:rPr lang="hr-HR" sz="2000" b="1" dirty="0" smtClean="0">
                <a:solidFill>
                  <a:srgbClr val="0070C0"/>
                </a:solidFill>
                <a:latin typeface="Comic Sans MS" pitchFamily="66" charset="0"/>
              </a:rPr>
              <a:t>planirali 4% povećanja </a:t>
            </a:r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ukupnih sredstava.</a:t>
            </a:r>
          </a:p>
          <a:p>
            <a:pPr lvl="0"/>
            <a:endParaRPr lang="hr-HR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endParaRPr lang="hr-HR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/>
          <a:lstStyle/>
          <a:p>
            <a:r>
              <a:rPr lang="hr-HR" dirty="0" smtClean="0"/>
              <a:t>Proračun za 2016</a:t>
            </a:r>
            <a:r>
              <a:rPr lang="hr-HR" dirty="0"/>
              <a:t>. </a:t>
            </a:r>
            <a:r>
              <a:rPr lang="hr-HR" dirty="0" smtClean="0"/>
              <a:t>godinu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107504" y="1979548"/>
            <a:ext cx="6048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solidFill>
                  <a:srgbClr val="002060"/>
                </a:solidFill>
                <a:latin typeface="Comic Sans MS" pitchFamily="66" charset="0"/>
              </a:rPr>
              <a:t>PLANIRANI PRORAČUN ZA 2016. GODINU </a:t>
            </a:r>
            <a:r>
              <a:rPr lang="hr-HR" dirty="0" smtClean="0">
                <a:solidFill>
                  <a:srgbClr val="002060"/>
                </a:solidFill>
                <a:latin typeface="Comic Sans MS" pitchFamily="66" charset="0"/>
              </a:rPr>
              <a:t>IZNOSI:</a:t>
            </a:r>
            <a:endParaRPr lang="hr-HR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2780928"/>
            <a:ext cx="6476453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hr-H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119.945.586 </a:t>
            </a:r>
            <a:r>
              <a:rPr lang="hr-HR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kuna</a:t>
            </a:r>
            <a:endParaRPr lang="hr-HR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835696" y="3717032"/>
            <a:ext cx="5832648" cy="36004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988096" y="3869432"/>
            <a:ext cx="5832648" cy="36004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59970" y="4861520"/>
            <a:ext cx="7056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200" dirty="0" smtClean="0">
                <a:solidFill>
                  <a:srgbClr val="002060"/>
                </a:solidFill>
                <a:latin typeface="Comic Sans MS" pitchFamily="66" charset="0"/>
              </a:rPr>
              <a:t>13 </a:t>
            </a:r>
            <a:r>
              <a:rPr lang="hr-HR" sz="2200" dirty="0">
                <a:solidFill>
                  <a:srgbClr val="002060"/>
                </a:solidFill>
                <a:latin typeface="Comic Sans MS" pitchFamily="66" charset="0"/>
              </a:rPr>
              <a:t>milijuna kuna više od proračuna iz 2015. (+ 12</a:t>
            </a:r>
            <a:r>
              <a:rPr lang="hr-HR" sz="2200" dirty="0" smtClean="0">
                <a:solidFill>
                  <a:srgbClr val="002060"/>
                </a:solidFill>
                <a:latin typeface="Comic Sans MS" pitchFamily="66" charset="0"/>
              </a:rPr>
              <a:t>%)</a:t>
            </a:r>
            <a:endParaRPr lang="hr-HR" sz="22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Programi socijalne skrbi i zaštite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95536" y="1772816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S planiranih </a:t>
            </a:r>
            <a:r>
              <a:rPr lang="hr-HR" b="1" dirty="0" smtClean="0">
                <a:solidFill>
                  <a:srgbClr val="7030A0"/>
                </a:solidFill>
                <a:latin typeface="Comic Sans MS" pitchFamily="66" charset="0"/>
              </a:rPr>
              <a:t>3.153.000 kuna </a:t>
            </a:r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za programe iz ovog područja, kao što smo i obećali, svake godine ćemo u skladu s mogućnostima pokušati povećati potpore najugroženijima. Ove godine je to </a:t>
            </a:r>
            <a:r>
              <a:rPr lang="hr-HR" sz="2000" b="1" dirty="0" smtClean="0">
                <a:solidFill>
                  <a:srgbClr val="7030A0"/>
                </a:solidFill>
                <a:latin typeface="Comic Sans MS" pitchFamily="66" charset="0"/>
              </a:rPr>
              <a:t>za 6,5% više u odnosu na 2015</a:t>
            </a:r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. godinu, i to je raspoređeno na sljedeći način:</a:t>
            </a:r>
          </a:p>
          <a:p>
            <a:endParaRPr lang="hr-HR" dirty="0">
              <a:solidFill>
                <a:srgbClr val="7030A0"/>
              </a:solidFill>
              <a:latin typeface="Comic Sans MS" pitchFamily="66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67544" y="3140968"/>
          <a:ext cx="489654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115466"/>
              </p:ext>
            </p:extLst>
          </p:nvPr>
        </p:nvGraphicFramePr>
        <p:xfrm>
          <a:off x="5460776" y="3361784"/>
          <a:ext cx="3575720" cy="29311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76264"/>
                <a:gridCol w="1199456"/>
              </a:tblGrid>
              <a:tr h="370840"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Pomoć starijima</a:t>
                      </a:r>
                      <a:r>
                        <a:rPr lang="hr-HR" sz="1600" b="1" baseline="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 i nemoćnima</a:t>
                      </a:r>
                      <a:endParaRPr lang="hr-HR" sz="16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4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127.000</a:t>
                      </a:r>
                      <a:endParaRPr lang="hr-HR" sz="14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Socijalna skrb o invalidima</a:t>
                      </a:r>
                      <a:endParaRPr lang="hr-HR" sz="16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4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40.000</a:t>
                      </a:r>
                      <a:endParaRPr lang="hr-HR" sz="14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Socijalna skrb o djeci</a:t>
                      </a:r>
                      <a:endParaRPr lang="hr-HR" sz="16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4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1.083.000</a:t>
                      </a:r>
                      <a:endParaRPr lang="hr-HR" sz="14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Socijalna skrb osoba s </a:t>
                      </a:r>
                      <a:r>
                        <a:rPr lang="hr-HR" sz="1600" b="1" dirty="0" err="1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teskoćama</a:t>
                      </a:r>
                      <a:r>
                        <a:rPr lang="hr-HR" sz="16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 u razvoju</a:t>
                      </a:r>
                      <a:endParaRPr lang="hr-HR" sz="16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4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57.000</a:t>
                      </a:r>
                      <a:endParaRPr lang="hr-HR" sz="14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Financiranje udruga u</a:t>
                      </a:r>
                      <a:r>
                        <a:rPr lang="hr-HR" sz="1600" b="1" baseline="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 socijalnoj zaštiti</a:t>
                      </a:r>
                      <a:endParaRPr lang="hr-HR" sz="16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400" b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1.041.000</a:t>
                      </a:r>
                      <a:endParaRPr lang="hr-HR" sz="1400" b="1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</a:tr>
            </a:tbl>
          </a:graphicData>
        </a:graphic>
      </p:graphicFrame>
      <p:sp>
        <p:nvSpPr>
          <p:cNvPr id="37890" name="AutoShape 2" descr="http://www.clker.com/cliparts/o/q/d/1/k/h/sitting-baby-outlin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7892" name="AutoShape 4" descr="http://www.clker.com/cliparts/o/q/d/1/k/h/sitting-baby-outlin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7894" name="AutoShape 6" descr="http://www.clker.com/cliparts/o/q/d/1/k/h/sitting-baby-outlin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7896" name="AutoShape 8" descr="http://www.clker.com/cliparts/o/q/d/1/k/h/sitting-baby-outlin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7898" name="Picture 10" descr="Slikovni rezultat za bab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102" y="2348880"/>
            <a:ext cx="959898" cy="1008112"/>
          </a:xfrm>
          <a:prstGeom prst="rect">
            <a:avLst/>
          </a:prstGeom>
          <a:noFill/>
        </p:spPr>
      </p:pic>
      <p:sp>
        <p:nvSpPr>
          <p:cNvPr id="37900" name="AutoShape 12" descr="Slikovni rezultat za old lad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7902" name="AutoShape 14" descr="Slikovni rezultat za old lad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7904" name="AutoShape 16" descr="data:image/jpeg;base64,/9j/4AAQSkZJRgABAQAAAQABAAD/2wCEAAkGBxQQEBMREhQVEhQWEBcWFxYUFxcYFRgUFRIWFxgYGBUZHCkgGRwmHxYWIjEhJSkrLi4uGSszODMtODQtMCsBCgoKBQUFDgUFDisZExkrKysrKysrKysrKysrKysrKysrKysrKysrKysrKysrKysrKysrKysrKysrKysrKysrK//AABEIAOEA4QMBIgACEQEDEQH/xAAbAAEAAwEBAQEAAAAAAAAAAAAAAQUGBAIDB//EAEkQAAICAgADBQUEBQYLCQAAAAECAAMEEQUSIQYTMUFRFCIyYXEjQoGRBzNSYqEVU4KxwdE0Q2Nyc3SDkpOitSQlVGSjsrPh8P/EABQBAQAAAAAAAAAAAAAAAAAAAAD/xAAUEQEAAAAAAAAAAAAAAAAAAAAA/9oADAMBAAIRAxEAPwD9xiIgIiICIiBEr+OcVTFqNr7PvBVRRt3scgIiDzYnp/dLAygur9o4ioPwYlQcAjob7+ZQQfVER/8AiwK3K7PZmem8nLtwwTsU4LBSo30Fl7AtY3ry8o+RnLj9nuI4WjTn2ZdYX9XeqNb+DsRzfQsv1m3stCAkkAAb2ToAepJ8BKO7jy3Wd1i3UMFTvLbeYOlaElV0FYAsxB8SNAbPkCHBhdocpkLrSmVy7FiVsaMith91se46B8f8Zo66blhwrtXRkWdye8x79E9zkIa3Ov2N+7YB+6Trz1ODjPBrclasnCywLlKslukNVtZI5q3NY9+sjy2dHqPWfXhefj8UR6MiqprqLOW6ltWclg8HrYjfKepVxo+I6HpA1HNKfiXaWmmzuvtLbdbKUVPaVB835BpfoSCfIGV2fg5mIjHCcZKBDrHyWbnB107vIOzr91wfTYlb2D46ooqqsq7pmbka3nDc2XoGxb/dVq72Yk6I0d9Cegga3hXGKckE1PsqdMrBksQ+j1uAy/iJ3yo4xwCvJ0+zTeo+zvr0LU+XN95fDaNtTodJy9n+N2Na2HlqEyq15tr+rvq3rvqh4gb6MvUqT4noYGhiQDJgIiICIiBMREBERAREQEREBERAREQEREDyZW0uqWZLlgoDKWJ0AAKl6k/TrLMzMdoMVmstpXr3+MHUHwazGsUlCf31dF+imB9M1va7MdTTY+P3hdmPKK2ZUJr2nNzMm9nquthZ8+PU1tmYqdx3xJLWBeUarQEVvZvQZFdjpT947A2J9uJ59eXjWpTkJTZyA7c8rVkFTq1CQyg7UEdDo+M4Mbi3eX94xWt1sNdbUrZkVW0MqEhmQDldXDemtA9QTA1HdAKVUBRynQA0NkfSYThOJbbiVZFZq/lTEVq7Am15wr+9j2qeunVVIc+YDDodTZcUtuUK1XdEAnvBYWX3eXxVxvWiNkEHfqJT9k8/vnc2vVbeF6OmNZTuksdctln61d6G10IF7wzPTJpS6vfIy70w0wPUFWXyYEEEeREz/avhyV8+Ty/ZWJyZmiQRWPgyQN9Hq+IkaPL6lVE68MjFzWp2BVk81qDY2uSBu1AN+DKBYB6hz6S9tQMCpHMCCCD4EEaIIgcPAM43UgsdujNXZ/pKzysfoejD5MJxdreFtbULqOmVjt3lLep179Z/dsXan6g+IEq+xVZxsvOwSPdqal6yfFqbEIT/AHQnd7/yYmyMDi4HxNcvHqyE2FsrDAHxUkdVI8iDsH5id0zXZwijLzcMdFDplIPILk8/OB66srsb/aATSwEREBERAmIiAiIgIiICIiAiIgIiICIiBEpu05NdaZCgsce0WMB4mrRS3Q8yEZm15ldS5kMPXwgYvtvw5FNOeE7xKbVsyVRQxuorSxkJXXv8jsGUHoOp8hO/H4Vabzl+09yHoRDTWlfJtWZgzO2+Y6fWxr+oDkz8u7HDcPqXvbrEs9lZxqoVAbItbl/xewutEsCvj7xFV2b4yAt+Hbj2jZJHI9V/u92lag92xYNtN75QOu/UwLnjfBS7or5ly+0fYMhCMrqOa0qi65azyqwLaOx0O+mubG4dkX8QsLWW0jEqNC3KqD2gZHd3eBUr7gVFJA6sN9OoP1yuI3Jk43fY1xSuhua2oC1O9srQH3FPOCCHHh4Hc84nbjHyrGVHspqrcA32VslbuGANauw5V6+6SxB8desD12j7M11VWZlKlsuojIWx3PMzV6JU7PKAyBk8NANNNwrOXJorvrO0trWxfL3XUMOnl0Mzfa/iQWrKW0FAlYFXPU9lTWOg5bGCqQyhiF5SPFd68J7/AEek1V34RJJxbyqg8uxTaouqHu9OgcpvQ2UMCwztV8Qx3/nqbaD6cy6ur3+C3fnLwzPdq03bw8+nEkPTy/7NkA/wJH4zQGBm7By8ZrI+/wANsB/oZCEfX4zNKJmqT3nGLNeFHD0B+t97suvwpP8ACaUGAiIgIiIExEQEREBERAREQEREBERAREQIiIgYrjWPZfdxNqt97XgLjVAfEGsra5+U+RbdQ+qCX3CM3FGJXZjtXXjLWOUjSoqgeBH3SPMHrPhjMKuJXVkgHIx0tUeZNJ7qz8g1P5yg7Q8Fprz8VsbDptuZ7LbUOkRqwmjY3Qr3gdk0SNnw2PEB9O1PEcjNxGrw8e8hyCXYV1pbjjrYg53517xQVG1HxDwHWaPs5xXHvpUY5VQg5TTy8j1EfcaogFCNjy8wfOcP8t5PULw3IDeA57MZU2B0JZbWYD5hSflPhhdmzk2Pk8QSh7GUJXWg5loQEkgXEBnYk9T0HQDXSBecc4cMqh6SxXm5SCOumR1dSR5jajY8x0mW7N+0V8VyFyVTntwkJsr0K7BRe61siFiyHlu0QxPXw6TX4WBXQnJUi1qOulGhv1Pqfn4ygz7gvFUcnlWrhtzN9GvrC/8AsaBf5VqBqg2ttZyp02efkc9PT3Q/WcjcZqXFOW7clXdl9+ZTrykepPiB85leN8Ysy8+zCxq3YVVFLLlIWqqy3l5/tT4WLWSoABINh6dDNR/IaM9bWnn7vXd1+FVZXopCb0WA8GO9eWoHN2QwnVLcm8ct+TYLXX+bTl5aqvqqAb8uYsfOX8gCTAREQERECYiICIiAiIgIiICIiAiIgIiIEREQKTtPhWOqX44ByMd+8rUnQsBUh6mPkGU+PkQD5TOXdoq687Hz2JGHlYgxu8bp3GRXdY4W39ktzFD6NXozelphO1F1VN1gx/tr7BzXYS1G6u7prmsCjVL6QAOSN8g2G0NBukOwCDsHqD6//UnU/MuG8Q4VisqZFFnC7HIPc3GxaSQfiHdsatb8zqabI7dYSDSWNkELzax67LdLonZZF5VGgfiI8IGnM/H+0HFbsq++3EdQXvWhGILcqYfeMORF/WWvaS6pogrUC3KDNFk05/Fu7AHsGA6h2IfeVcjdQvu9KgR49d9fwnvP4dj8KzcS6ilK1ejIodUX3itdPfoV0N82qXB822N70IDs9xHKoWvHr4YyqK+Zy2RXz87HmZrD1HOxJPU7O9maHD7S1vaKLVsxrm+Gu9QpfQJ+zdSUfop6KxI8wJ3cJpZal5/1je/Z/nt1P5eA9ANRxbhlWVS9N6c9bDqD0II6hlI6qwIBBB2CNwOwSZmezuXbTc2Bkt3jKhfHuOua6hWCsH/yqEqGI8QwbzOtMICIiAiIgTERAREQEREBERAREQEREBERAiIlfxriPcICFNjs3JXWvxO5HQb8h4knyAJgUvHsy3KyP5PxXNPKofKvX4qkb4K6/S1xs7+6o35idPsK4tVeJhAUs7ePiQgO7LW31dtdATv3mHluVXZTiQoTJfKXktbLte2ytbHoPXlXlu5BtVRFTr4FPKecLs/i5l2Rns9pR2KqEvuSs10dObSMNgurtoHlI10PXYRxu9b3Xh2CK7bBYj32WDvaq1R1ci5t7exyNcu96J8BKriVd12PZxEuFr2acvFQMVbHxshxZy83vK5AY6AAKsR16NLb9GGfRk4119FRoqW960UDSd0h2GUA9Wbe2b16bOhOLLtav2wb2c/HZ1rbQVbbWXGxl6DYLJyluh6oT6wP0NCNDWta6a8NeWpmuMobeKYKfdppychvPRIrprP4iy38pf49IqrVAeiIF2fRVA/slJ2V1kWZGf4rcwrpPrj0FlVho+Ds1j76bBXp0gaMQYiBlP0gXez142YPHHzai3zqtbubQflyvv6qD5TViZ39ImCb+FZlajbHGcqB4lkHOAPntZ47DcYfJw6e+HLcKKywGirKy+5YhHirAfgdj6hpYiICIiBMREBERAREQEREBERAREQEREDyZnO/D3vaerG44lPXqFB3eynXRto2/L7JZdcSyxTS9h17qkjfmfAD8TofjKHKcYtvDa7D0Z7Kyx172S9JIJPqx736ltecDSV1gKFAAAGteWvTUyPYHlt4UMTmKvQLMOzXxK9ZZN6PgSCrD/OE2KzO8Q7LbvbJxr3xLnTlsKKrV2EDStZU3QsPJgQeg6mBxcYyRh1UcPw8d7zyqDVSVXkoXWy9jkKnP8PU7O2InM+Jm2ZKZT8Nw++RSEd8xuZQdjWhQRvTH18TNXwvhi46aBLuTzWWPo2WPrq7EdN+gGgB0AAAE7gIGbu4NkZiGvNsrWltc1GMGHOPNbLnO2U+ihdjodjYlzayUVE8pCV1k8qKWIRF8FRQS3QdABOuQw3ApOB8SNj2KzBwT3uO48LMZ+Uj8UZuQjx6KT4y8mS472TsZzfhXnHt5g/I4L0c+tFggO0LAkNro2+o3oj74nbGlW7jMZMXJVQbEdvsxvemW0+7ynXTZB8tAwNKw30mbzOAPViVJinV2MN4/MdKQNjuX19wrpevoD4gTQ13BgCpDAjYIIII8iNeIn0ECv4FxRMvHrvTYDr8J8VYHTowPgysGUjyIlhM12Xr7rL4jQPgGSlyjyX2ikFwB5AujN9WJmlgIiIExEQEREBERAREQEREBERAREQMt2/XePRzHVQ4him3rocguXWz6c/dzN8Q4JlcWuaqzLeuvHuVrBSqhBd0srqq2NsUHKTY56lugA2B+hcUwUyKbKLV5q7EKMPUMNfnKTsreKC2Dbpb0LWb1oZCM2zkDXQsSffA8GPgAV2HXgcTZO7x8oqLzsKw6Jdy7O0J6BioJKHqNHxHWW99gRWY9AAST8hPzftL2qOXkLiUAJUubVW+SyM4W0MeVqyCFXVirX73xFjoEdZpMTtItOR7HnWVVZGg1bb5K76ySAyBieVgQQU2T5+BEC84XxGrKqW6l1srcAqy+B/uPy8Z1z837Q49NNjZmBZfjnnPf20BXw+YsF576nIFh5jomrbDrvyl7TkcVQAGrByB5OtttG/nyFLP4GBq58MnICco0SWOgF1v5nr5Dx3M49fE7R71uJhr15jWr3uB8mflUfis48fjuNiMKUsuz8qxuUMNuXs11TvdCmoDXVQRrWyIGn4rxBMes22E6BACgbZmPRUVfvMToAfP8qLhHBMgWXZV13Lbfyl6AiPQiqpVE2QHYgeLbGz5alhgcKd3XJyirXDfdovWqgHyTfxPrxsPU7IGh0l5AyvDOGav56S2M1dnJfSNnHtVlDBkQ9EPvA8ygHew2+hl/n56UVPdawrrRSzM3gAPWTxLiFWPU91ziutFJZm8AB/Wfl5zD499fGcvWSWrppbvKcOxWre4py/9otDgc6Dm6IvQfe69AF/2RrdzfmWBk9qsVq62GmSiusLWHHk595iPLmA9Zo4iAiIgTERAREQEREBERAREQEREBERAgyi7VcGfISt6HWrJpsD02MCR6PW2uvI67U/n5S9iB+RdmMS5ce0W1+1U2H2a+jHGsmizF1StykkFywQWdNEcykAz625KZuVTjZjkLi49luRkWI1He47kItNyOF5CxXmfW1IQa+I8un7adm8e2zHv7sLabwrWIWSxqxTaxQuhBI2o/LU+XBexeHdw3GS6lHf2VD3vKO9D2IGZxZrYfmO9/KBZnGx+JYb0hGXGYcikDkVkTRD1r+xsdNjRA8CD14uzHCQneVWY/s1lTaW3HJrquqYnkflTSc2hplIPUb1oiUfaPAy6cvFqa27iNFxdVoNiYxV6l7z37KkUWqQD0b089mafHyeIE7GJjV160qvkuLF1094JSya6eR8NQKi7hJw80ZGXb7bRkWLUO+XpiuelZUElOVyApIVTzEeO9DS8Sysas11XFF2ysikeDKw5X6D3AG0Ax0ATrfhPy39LPGOKVYzrecWipu7KCkNaXdbQSve2KvK6kK4AXZAJB6TUcSzEzu6bGW/ItNKLb3PKmM6b5+S7IcHShgd90S/Ujzga7hfEC75FTEFqLuUkdPddFtQ68vdsAPzUmcuZ2iVuZMRPbLQdarbVKsDrVl+iq6816t+7K7hnY1Huty8zVt97Kzoj2+zpyVrWFFZYCzQUe86735DwGrqpVQFUBQPAAaH5CBnMLs29tq5Ge65FindVSqRjUnfiqN1d/D7RuvToB1llx7gq5dXISUdSHqtUDnqsHwuh8vmPAgkHoTLQCIFP2W4o2Tjq1gC3IzVXKPu3VnlfXyJ94eoYGXEzXC07nimXWBpL6Kckenejmps/HSVE/WaWAiIgTERAREQEREBERAREQEREBERAiIiBne2eclNdLPv/AApB7oJblKOLH0B4KhdifRZQ9ku3FHsOIp5rGGOtbNWAVF1VezUSW6NyI7+gC9TsqDpQvecRYnwoxAF9Oe9zzfQ8tS/g351F/wCjHh7bArsrRrBYa6rbEq5xsBhWp0Do66QHaHi1Z4lwvH39p31ljDxKg4loRWP3S22I3492ZshPzHtnwdca1rcZBW1OF7WOX4nfCyVdizeLsUssUkkkhiPOfpONaHRXHgyhh+I3A92VhhpgCPQjY6HfhPQiICIiAiIgZniY5eL4LftYuXX8+posH/xn85ppl+0i/wDePCW/8xkL+Bwbj/WomogIiIExEQEREBERAREQEREBERAREQIiIgZ+u7u+KWVnoL8Wt6z10zUu62jfhsB6jr03NAZV8d4MuUqgs1b1vz1W167yuzRXmXmBB6EgggggzOZefxUWexpVi2W9z3hyS7118vOFP2XKxFnjrqyg6PyIO1eeFbNtA5u5wPZkB17+Tlna1fXpT4/zk1vCsbuqKqz1KVIp31O1UA9ZQcO7Ltz125LBzUxeqpP1aWsdm52brdcST750Bs6WagQJiIgIiICJBnJhZJc2qRopaU/DlVx/yuIFL2k/w/hP+t3/APT8maaZntJ/h/Cf9bv/AOn5E00BERAmIiAiIgIiICIiAiIgIiICIiBEREBKrJIXMxyT8VVyD5/q3H8FaWsp+PWBLcJz/wCM5P8AiY9yDX4lfygXESAZMBERArsDiPe3ZVXLy9xcib38QfHrt38urkf0ZYyjw9JxDIG/1tFVoHTqay1bkfQd3+cvICVlNoTLsq6A2VrcPVuXVbnXy+yG/nLOUfaNu6fGyfAV3hLP9DeOQ/k/dN9Fgc3apB7TwxyfhzyPr3mLen9omkEznbp+THruA33Wbiv+ByUrb/lsM0YgTERAmIiAiIgIiICIiAiIgIiICIiBEREBKHtYNjF9f5RxyPqH6/w3L6Z/tO4NuBX5vnqR9KqLrD/BYF+JMgGTASGkyCIGN4SjC1G682Pn5OM29b7jIPfJ+AJo6egmzlJgUd3m5Y/nRTf18NisUnX4VL+cu4CcvFMFMimyiwbSytkbw+FgQZ1RAzOExz+H3UWkG8JZjXa6auReUn93e1cfJgZZ9ms85GJTawAc1KLFHXluUctifVXDD8JUcQPsOcMroMfK5Kr+nRMgEim5j6NsVE/JJ6wrhg5z47dKst2upPkL9bvq+rfrB5kl/SBqIgGIExEQEREBERAREQEREBERAREQIiIgJnrHFueWPwYdJJPkLrl2R9VqHX/SzQz8/wCPV5XD7sq6qpsnGyrK3sKdbcdgEqsIrHWxTWuxygkEdekDS9j1sOKttpJe53v0furc5dE/oqVH4S7lDjdscB9KuVTzfsFtWDz0az7yn90jcl+0it+ooycg/uVGtf8Afv5F/ImBexM6OI57jmTCrrP7N+Sob/0UsH8ZFWdxFd95h0MP8hkkt+Vtaj+MDp41b3ORjZH3C5x7PkLyvdt8/tERf9oZdTJcc4mLsayjKxMylbKypKIt3LvwYNQzkMOhH0nxwP0i4KoiZOSKrgg5xbVdVtgNEqLEB0fGBs4mcr7ecNYbGdjfjaoP5E7n2HbHCJIGQrEfshm/ioIMC1z8NLqnqsUOjqVZW6gqw0QZh+MIEqOFxJ2WkWK+LnjQ5GRgau9fWkuQ6AJ919dTskTQP234ep02ZQh9HcI34q2iJ5v7ZYBBHfraCNEVo9wIPlqtW2D1gcGB2vTHRUz7qUOtJko6ez3jroro7R9Dqp6b3omX/BOPY+aGbGuruVW0xQ70SNjcz+Dk44PecP4cz2N9/wBn9lXx171lyqdfJQT8pcdm+E2Um669lfIyHD2cm+7QKgVK031KqN9T1JJPToAF3ERAREQEREBERAREQEREBERAiIiAnk/3f1xECvr/AFrf5xlh/wDv4RED1ERA8j4vwldnfEPpEQOf+6WGJ/ZIiBz5fxH6zrw/7BIiB0LPURAmIiAiIgIiICIi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7906" name="AutoShape 18" descr="data:image/jpeg;base64,/9j/4AAQSkZJRgABAQAAAQABAAD/2wCEAAkGBxQQEBMREhQVEhQWEBcWFxYUFxcYFRgUFRIWFxgYGBUZHCkgGRwmHxYWIjEhJSkrLi4uGSszODMtODQtMCsBCgoKBQUFDgUFDisZExkrKysrKysrKysrKysrKysrKysrKysrKysrKysrKysrKysrKysrKysrKysrKysrKysrK//AABEIAOEA4QMBIgACEQEDEQH/xAAbAAEAAwEBAQEAAAAAAAAAAAAAAQUGBAIDB//EAEkQAAICAgADBQUEBQYLCQAAAAECAAMEEQUSIQYTMUFRFCIyYXEjQoGRBzNSYqEVU4KxwdE0Q2Nyc3SDkpOitSQlVGSjsrPh8P/EABQBAQAAAAAAAAAAAAAAAAAAAAD/xAAUEQEAAAAAAAAAAAAAAAAAAAAA/9oADAMBAAIRAxEAPwD9xiIgIiICIiBEr+OcVTFqNr7PvBVRRt3scgIiDzYnp/dLAygur9o4ioPwYlQcAjob7+ZQQfVER/8AiwK3K7PZmem8nLtwwTsU4LBSo30Fl7AtY3ry8o+RnLj9nuI4WjTn2ZdYX9XeqNb+DsRzfQsv1m3stCAkkAAb2ToAepJ8BKO7jy3Wd1i3UMFTvLbeYOlaElV0FYAsxB8SNAbPkCHBhdocpkLrSmVy7FiVsaMith91se46B8f8Zo66blhwrtXRkWdye8x79E9zkIa3Ov2N+7YB+6Trz1ODjPBrclasnCywLlKslukNVtZI5q3NY9+sjy2dHqPWfXhefj8UR6MiqprqLOW6ltWclg8HrYjfKepVxo+I6HpA1HNKfiXaWmmzuvtLbdbKUVPaVB835BpfoSCfIGV2fg5mIjHCcZKBDrHyWbnB107vIOzr91wfTYlb2D46ooqqsq7pmbka3nDc2XoGxb/dVq72Yk6I0d9Cegga3hXGKckE1PsqdMrBksQ+j1uAy/iJ3yo4xwCvJ0+zTeo+zvr0LU+XN95fDaNtTodJy9n+N2Na2HlqEyq15tr+rvq3rvqh4gb6MvUqT4noYGhiQDJgIiICIiBMREBERAREQEREBERAREQEREDyZW0uqWZLlgoDKWJ0AAKl6k/TrLMzMdoMVmstpXr3+MHUHwazGsUlCf31dF+imB9M1va7MdTTY+P3hdmPKK2ZUJr2nNzMm9nquthZ8+PU1tmYqdx3xJLWBeUarQEVvZvQZFdjpT947A2J9uJ59eXjWpTkJTZyA7c8rVkFTq1CQyg7UEdDo+M4Mbi3eX94xWt1sNdbUrZkVW0MqEhmQDldXDemtA9QTA1HdAKVUBRynQA0NkfSYThOJbbiVZFZq/lTEVq7Am15wr+9j2qeunVVIc+YDDodTZcUtuUK1XdEAnvBYWX3eXxVxvWiNkEHfqJT9k8/vnc2vVbeF6OmNZTuksdctln61d6G10IF7wzPTJpS6vfIy70w0wPUFWXyYEEEeREz/avhyV8+Ty/ZWJyZmiQRWPgyQN9Hq+IkaPL6lVE68MjFzWp2BVk81qDY2uSBu1AN+DKBYB6hz6S9tQMCpHMCCCD4EEaIIgcPAM43UgsdujNXZ/pKzysfoejD5MJxdreFtbULqOmVjt3lLep179Z/dsXan6g+IEq+xVZxsvOwSPdqal6yfFqbEIT/AHQnd7/yYmyMDi4HxNcvHqyE2FsrDAHxUkdVI8iDsH5id0zXZwijLzcMdFDplIPILk8/OB66srsb/aATSwEREBERAmIiAiIgIiICIiAiIgIiICIiBEpu05NdaZCgsce0WMB4mrRS3Q8yEZm15ldS5kMPXwgYvtvw5FNOeE7xKbVsyVRQxuorSxkJXXv8jsGUHoOp8hO/H4Vabzl+09yHoRDTWlfJtWZgzO2+Y6fWxr+oDkz8u7HDcPqXvbrEs9lZxqoVAbItbl/xewutEsCvj7xFV2b4yAt+Hbj2jZJHI9V/u92lag92xYNtN75QOu/UwLnjfBS7or5ly+0fYMhCMrqOa0qi65azyqwLaOx0O+mubG4dkX8QsLWW0jEqNC3KqD2gZHd3eBUr7gVFJA6sN9OoP1yuI3Jk43fY1xSuhua2oC1O9srQH3FPOCCHHh4Hc84nbjHyrGVHspqrcA32VslbuGANauw5V6+6SxB8desD12j7M11VWZlKlsuojIWx3PMzV6JU7PKAyBk8NANNNwrOXJorvrO0trWxfL3XUMOnl0Mzfa/iQWrKW0FAlYFXPU9lTWOg5bGCqQyhiF5SPFd68J7/AEek1V34RJJxbyqg8uxTaouqHu9OgcpvQ2UMCwztV8Qx3/nqbaD6cy6ur3+C3fnLwzPdq03bw8+nEkPTy/7NkA/wJH4zQGBm7By8ZrI+/wANsB/oZCEfX4zNKJmqT3nGLNeFHD0B+t97suvwpP8ACaUGAiIgIiIExEQEREBERAREQEREBERAREQIiIgYrjWPZfdxNqt97XgLjVAfEGsra5+U+RbdQ+qCX3CM3FGJXZjtXXjLWOUjSoqgeBH3SPMHrPhjMKuJXVkgHIx0tUeZNJ7qz8g1P5yg7Q8Fprz8VsbDptuZ7LbUOkRqwmjY3Qr3gdk0SNnw2PEB9O1PEcjNxGrw8e8hyCXYV1pbjjrYg53517xQVG1HxDwHWaPs5xXHvpUY5VQg5TTy8j1EfcaogFCNjy8wfOcP8t5PULw3IDeA57MZU2B0JZbWYD5hSflPhhdmzk2Pk8QSh7GUJXWg5loQEkgXEBnYk9T0HQDXSBecc4cMqh6SxXm5SCOumR1dSR5jajY8x0mW7N+0V8VyFyVTntwkJsr0K7BRe61siFiyHlu0QxPXw6TX4WBXQnJUi1qOulGhv1Pqfn4ygz7gvFUcnlWrhtzN9GvrC/8AsaBf5VqBqg2ttZyp02efkc9PT3Q/WcjcZqXFOW7clXdl9+ZTrykepPiB85leN8Ysy8+zCxq3YVVFLLlIWqqy3l5/tT4WLWSoABINh6dDNR/IaM9bWnn7vXd1+FVZXopCb0WA8GO9eWoHN2QwnVLcm8ct+TYLXX+bTl5aqvqqAb8uYsfOX8gCTAREQERECYiICIiAiIgIiICIiAiIgIiIEREQKTtPhWOqX44ByMd+8rUnQsBUh6mPkGU+PkQD5TOXdoq687Hz2JGHlYgxu8bp3GRXdY4W39ktzFD6NXozelphO1F1VN1gx/tr7BzXYS1G6u7prmsCjVL6QAOSN8g2G0NBukOwCDsHqD6//UnU/MuG8Q4VisqZFFnC7HIPc3GxaSQfiHdsatb8zqabI7dYSDSWNkELzax67LdLonZZF5VGgfiI8IGnM/H+0HFbsq++3EdQXvWhGILcqYfeMORF/WWvaS6pogrUC3KDNFk05/Fu7AHsGA6h2IfeVcjdQvu9KgR49d9fwnvP4dj8KzcS6ilK1ejIodUX3itdPfoV0N82qXB822N70IDs9xHKoWvHr4YyqK+Zy2RXz87HmZrD1HOxJPU7O9maHD7S1vaKLVsxrm+Gu9QpfQJ+zdSUfop6KxI8wJ3cJpZal5/1je/Z/nt1P5eA9ANRxbhlWVS9N6c9bDqD0II6hlI6qwIBBB2CNwOwSZmezuXbTc2Bkt3jKhfHuOua6hWCsH/yqEqGI8QwbzOtMICIiAiIgTERAREQEREBERAREQEREBERAiIlfxriPcICFNjs3JXWvxO5HQb8h4knyAJgUvHsy3KyP5PxXNPKofKvX4qkb4K6/S1xs7+6o35idPsK4tVeJhAUs7ePiQgO7LW31dtdATv3mHluVXZTiQoTJfKXktbLte2ytbHoPXlXlu5BtVRFTr4FPKecLs/i5l2Rns9pR2KqEvuSs10dObSMNgurtoHlI10PXYRxu9b3Xh2CK7bBYj32WDvaq1R1ci5t7exyNcu96J8BKriVd12PZxEuFr2acvFQMVbHxshxZy83vK5AY6AAKsR16NLb9GGfRk4119FRoqW960UDSd0h2GUA9Wbe2b16bOhOLLtav2wb2c/HZ1rbQVbbWXGxl6DYLJyluh6oT6wP0NCNDWta6a8NeWpmuMobeKYKfdppychvPRIrprP4iy38pf49IqrVAeiIF2fRVA/slJ2V1kWZGf4rcwrpPrj0FlVho+Ds1j76bBXp0gaMQYiBlP0gXez142YPHHzai3zqtbubQflyvv6qD5TViZ39ImCb+FZlajbHGcqB4lkHOAPntZ47DcYfJw6e+HLcKKywGirKy+5YhHirAfgdj6hpYiICIiBMREBERAREQEREBERAREQEREDyZnO/D3vaerG44lPXqFB3eynXRto2/L7JZdcSyxTS9h17qkjfmfAD8TofjKHKcYtvDa7D0Z7Kyx172S9JIJPqx736ltecDSV1gKFAAAGteWvTUyPYHlt4UMTmKvQLMOzXxK9ZZN6PgSCrD/OE2KzO8Q7LbvbJxr3xLnTlsKKrV2EDStZU3QsPJgQeg6mBxcYyRh1UcPw8d7zyqDVSVXkoXWy9jkKnP8PU7O2InM+Jm2ZKZT8Nw++RSEd8xuZQdjWhQRvTH18TNXwvhi46aBLuTzWWPo2WPrq7EdN+gGgB0AAAE7gIGbu4NkZiGvNsrWltc1GMGHOPNbLnO2U+ihdjodjYlzayUVE8pCV1k8qKWIRF8FRQS3QdABOuQw3ApOB8SNj2KzBwT3uO48LMZ+Uj8UZuQjx6KT4y8mS472TsZzfhXnHt5g/I4L0c+tFggO0LAkNro2+o3oj74nbGlW7jMZMXJVQbEdvsxvemW0+7ynXTZB8tAwNKw30mbzOAPViVJinV2MN4/MdKQNjuX19wrpevoD4gTQ13BgCpDAjYIIII8iNeIn0ECv4FxRMvHrvTYDr8J8VYHTowPgysGUjyIlhM12Xr7rL4jQPgGSlyjyX2ikFwB5AujN9WJmlgIiIExEQEREBERAREQEREBERAREQMt2/XePRzHVQ4him3rocguXWz6c/dzN8Q4JlcWuaqzLeuvHuVrBSqhBd0srqq2NsUHKTY56lugA2B+hcUwUyKbKLV5q7EKMPUMNfnKTsreKC2Dbpb0LWb1oZCM2zkDXQsSffA8GPgAV2HXgcTZO7x8oqLzsKw6Jdy7O0J6BioJKHqNHxHWW99gRWY9AAST8hPzftL2qOXkLiUAJUubVW+SyM4W0MeVqyCFXVirX73xFjoEdZpMTtItOR7HnWVVZGg1bb5K76ySAyBieVgQQU2T5+BEC84XxGrKqW6l1srcAqy+B/uPy8Z1z837Q49NNjZmBZfjnnPf20BXw+YsF576nIFh5jomrbDrvyl7TkcVQAGrByB5OtttG/nyFLP4GBq58MnICco0SWOgF1v5nr5Dx3M49fE7R71uJhr15jWr3uB8mflUfis48fjuNiMKUsuz8qxuUMNuXs11TvdCmoDXVQRrWyIGn4rxBMes22E6BACgbZmPRUVfvMToAfP8qLhHBMgWXZV13Lbfyl6AiPQiqpVE2QHYgeLbGz5alhgcKd3XJyirXDfdovWqgHyTfxPrxsPU7IGh0l5AyvDOGav56S2M1dnJfSNnHtVlDBkQ9EPvA8ygHew2+hl/n56UVPdawrrRSzM3gAPWTxLiFWPU91ziutFJZm8AB/Wfl5zD499fGcvWSWrppbvKcOxWre4py/9otDgc6Dm6IvQfe69AF/2RrdzfmWBk9qsVq62GmSiusLWHHk595iPLmA9Zo4iAiIgTERAREQEREBERAREQEREBERAgyi7VcGfISt6HWrJpsD02MCR6PW2uvI67U/n5S9iB+RdmMS5ce0W1+1U2H2a+jHGsmizF1StykkFywQWdNEcykAz625KZuVTjZjkLi49luRkWI1He47kItNyOF5CxXmfW1IQa+I8un7adm8e2zHv7sLabwrWIWSxqxTaxQuhBI2o/LU+XBexeHdw3GS6lHf2VD3vKO9D2IGZxZrYfmO9/KBZnGx+JYb0hGXGYcikDkVkTRD1r+xsdNjRA8CD14uzHCQneVWY/s1lTaW3HJrquqYnkflTSc2hplIPUb1oiUfaPAy6cvFqa27iNFxdVoNiYxV6l7z37KkUWqQD0b089mafHyeIE7GJjV160qvkuLF1094JSya6eR8NQKi7hJw80ZGXb7bRkWLUO+XpiuelZUElOVyApIVTzEeO9DS8Sysas11XFF2ysikeDKw5X6D3AG0Ax0ATrfhPy39LPGOKVYzrecWipu7KCkNaXdbQSve2KvK6kK4AXZAJB6TUcSzEzu6bGW/ItNKLb3PKmM6b5+S7IcHShgd90S/Ujzga7hfEC75FTEFqLuUkdPddFtQ68vdsAPzUmcuZ2iVuZMRPbLQdarbVKsDrVl+iq6816t+7K7hnY1Huty8zVt97Kzoj2+zpyVrWFFZYCzQUe86735DwGrqpVQFUBQPAAaH5CBnMLs29tq5Ge65FindVSqRjUnfiqN1d/D7RuvToB1llx7gq5dXISUdSHqtUDnqsHwuh8vmPAgkHoTLQCIFP2W4o2Tjq1gC3IzVXKPu3VnlfXyJ94eoYGXEzXC07nimXWBpL6Kckenejmps/HSVE/WaWAiIgTERAREQEREBERAREQEREBERAiIiBne2eclNdLPv/AApB7oJblKOLH0B4KhdifRZQ9ku3FHsOIp5rGGOtbNWAVF1VezUSW6NyI7+gC9TsqDpQvecRYnwoxAF9Oe9zzfQ8tS/g351F/wCjHh7bArsrRrBYa6rbEq5xsBhWp0Do66QHaHi1Z4lwvH39p31ljDxKg4loRWP3S22I3492ZshPzHtnwdca1rcZBW1OF7WOX4nfCyVdizeLsUssUkkkhiPOfpONaHRXHgyhh+I3A92VhhpgCPQjY6HfhPQiICIiAiIgZniY5eL4LftYuXX8+posH/xn85ppl+0i/wDePCW/8xkL+Bwbj/WomogIiIExEQEREBERAREQEREBERAREQIiIgZ+u7u+KWVnoL8Wt6z10zUu62jfhsB6jr03NAZV8d4MuUqgs1b1vz1W167yuzRXmXmBB6EgggggzOZefxUWexpVi2W9z3hyS7118vOFP2XKxFnjrqyg6PyIO1eeFbNtA5u5wPZkB17+Tlna1fXpT4/zk1vCsbuqKqz1KVIp31O1UA9ZQcO7Ltz125LBzUxeqpP1aWsdm52brdcST750Bs6WagQJiIgIiICJBnJhZJc2qRopaU/DlVx/yuIFL2k/w/hP+t3/APT8maaZntJ/h/Cf9bv/AOn5E00BERAmIiAiIgIiICIiAiIgIiICIiBEREBKrJIXMxyT8VVyD5/q3H8FaWsp+PWBLcJz/wCM5P8AiY9yDX4lfygXESAZMBERArsDiPe3ZVXLy9xcib38QfHrt38urkf0ZYyjw9JxDIG/1tFVoHTqay1bkfQd3+cvICVlNoTLsq6A2VrcPVuXVbnXy+yG/nLOUfaNu6fGyfAV3hLP9DeOQ/k/dN9Fgc3apB7TwxyfhzyPr3mLen9omkEznbp+THruA33Wbiv+ByUrb/lsM0YgTERAmIiAiIgIiICIiAiIgIiICIiBEREBKHtYNjF9f5RxyPqH6/w3L6Z/tO4NuBX5vnqR9KqLrD/BYF+JMgGTASGkyCIGN4SjC1G682Pn5OM29b7jIPfJ+AJo6egmzlJgUd3m5Y/nRTf18NisUnX4VL+cu4CcvFMFMimyiwbSytkbw+FgQZ1RAzOExz+H3UWkG8JZjXa6auReUn93e1cfJgZZ9ms85GJTawAc1KLFHXluUctifVXDD8JUcQPsOcMroMfK5Kr+nRMgEim5j6NsVE/JJ6wrhg5z47dKst2upPkL9bvq+rfrB5kl/SBqIgGIExEQEREBERAREQEREBERAREQIiIgJnrHFueWPwYdJJPkLrl2R9VqHX/SzQz8/wCPV5XD7sq6qpsnGyrK3sKdbcdgEqsIrHWxTWuxygkEdekDS9j1sOKttpJe53v0furc5dE/oqVH4S7lDjdscB9KuVTzfsFtWDz0az7yn90jcl+0it+ooycg/uVGtf8Afv5F/ImBexM6OI57jmTCrrP7N+Sob/0UsH8ZFWdxFd95h0MP8hkkt+Vtaj+MDp41b3ORjZH3C5x7PkLyvdt8/tERf9oZdTJcc4mLsayjKxMylbKypKIt3LvwYNQzkMOhH0nxwP0i4KoiZOSKrgg5xbVdVtgNEqLEB0fGBs4mcr7ecNYbGdjfjaoP5E7n2HbHCJIGQrEfshm/ioIMC1z8NLqnqsUOjqVZW6gqw0QZh+MIEqOFxJ2WkWK+LnjQ5GRgau9fWkuQ6AJ919dTskTQP234ep02ZQh9HcI34q2iJ5v7ZYBBHfraCNEVo9wIPlqtW2D1gcGB2vTHRUz7qUOtJko6ez3jroro7R9Dqp6b3omX/BOPY+aGbGuruVW0xQ70SNjcz+Dk44PecP4cz2N9/wBn9lXx171lyqdfJQT8pcdm+E2Um669lfIyHD2cm+7QKgVK031KqN9T1JJPToAF3ERAREQEREBERAREQEREBERAiIiAnk/3f1xECvr/AFrf5xlh/wDv4RED1ERA8j4vwldnfEPpEQOf+6WGJ/ZIiBz5fxH6zrw/7BIiB0LPURAmIiAiIgIiICIi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6" name="Picture 15" descr="bab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805264"/>
            <a:ext cx="711523" cy="711523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Kapitalna ulaganja u komunalnu infrastrukturu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467544" y="1772816"/>
            <a:ext cx="83529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U 2016. godini planirana su ulaganja u uređenje trgova, odvodnje, vodoopskrbe, šetnica, staza, spomenika, groblja, poljoprivrede, malog gospodarstva, stanogradnje, prometnica i marine. </a:t>
            </a:r>
            <a:r>
              <a:rPr lang="hr-HR" sz="1900" b="1" dirty="0" smtClean="0">
                <a:solidFill>
                  <a:srgbClr val="0070C0"/>
                </a:solidFill>
                <a:latin typeface="Comic Sans MS" pitchFamily="66" charset="0"/>
              </a:rPr>
              <a:t>Gotovo da nema niti jednog područja</a:t>
            </a:r>
            <a:r>
              <a:rPr lang="hr-HR" dirty="0" smtClean="0">
                <a:solidFill>
                  <a:srgbClr val="0070C0"/>
                </a:solidFill>
                <a:latin typeface="Comic Sans MS" pitchFamily="66" charset="0"/>
              </a:rPr>
              <a:t> za koje je Grad dužan brinuti koje bi ostalo bez manje ili veće investicije ili zahvata. Ukupni iznos predviđen u proračunu za ova ulaganja je </a:t>
            </a:r>
            <a:r>
              <a:rPr lang="hr-HR" sz="2000" b="1" dirty="0" smtClean="0">
                <a:solidFill>
                  <a:srgbClr val="0070C0"/>
                </a:solidFill>
                <a:latin typeface="Comic Sans MS" pitchFamily="66" charset="0"/>
              </a:rPr>
              <a:t>27.989.206 kuna (ili jedna četvrtina proračuna).</a:t>
            </a:r>
          </a:p>
          <a:p>
            <a:endParaRPr lang="hr-HR" sz="20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10740"/>
              </p:ext>
            </p:extLst>
          </p:nvPr>
        </p:nvGraphicFramePr>
        <p:xfrm>
          <a:off x="683568" y="3896474"/>
          <a:ext cx="6120680" cy="2132457"/>
        </p:xfrm>
        <a:graphic>
          <a:graphicData uri="http://schemas.openxmlformats.org/drawingml/2006/table">
            <a:tbl>
              <a:tblPr/>
              <a:tblGrid>
                <a:gridCol w="501940"/>
                <a:gridCol w="3039132"/>
                <a:gridCol w="1354216"/>
                <a:gridCol w="122539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R. br.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OPIS 5 NAJZNAČAJNIJIH PROJEKTA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PLAN ZA 2016. g. (kn)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% proračuna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 dirty="0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 dirty="0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Uređenje Trga u Selcu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9.850.000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rgbClr val="C0000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8,22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Uređenje prometnica u gradu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6.000.000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5,04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Uređenje novog groblja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1.500.000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Vodifikacija</a:t>
                      </a:r>
                      <a:r>
                        <a:rPr lang="hr-HR" sz="1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r-HR" sz="15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Manestri</a:t>
                      </a:r>
                      <a:r>
                        <a:rPr lang="hr-HR" sz="1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hr-HR" sz="15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Klanfari</a:t>
                      </a:r>
                      <a:r>
                        <a:rPr lang="hr-HR" sz="1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hr-HR" sz="15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Dramalj</a:t>
                      </a:r>
                      <a:r>
                        <a:rPr lang="hr-HR" sz="1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840.000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0,70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500" b="1" dirty="0" err="1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Agro</a:t>
                      </a:r>
                      <a:r>
                        <a:rPr lang="hr-HR" sz="1500" b="1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-zona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600.000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dirty="0">
                          <a:solidFill>
                            <a:srgbClr val="7030A0"/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0,50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hr-HR" sz="14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UKUPNO OVIH 5 PROJEKATA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18.790.000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ic Sans MS" pitchFamily="66" charset="0"/>
                          <a:ea typeface="Calibri"/>
                          <a:cs typeface="Times New Roman"/>
                        </a:rPr>
                        <a:t>15,67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04248" y="3754775"/>
            <a:ext cx="23397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rgbClr val="C00000"/>
                </a:solidFill>
                <a:latin typeface="Comic Sans MS" pitchFamily="66" charset="0"/>
              </a:rPr>
              <a:t>Vidljivo je da će se u 5 ključnih projekata u </a:t>
            </a:r>
            <a:r>
              <a:rPr lang="hr-HR" sz="1600" b="1" u="sng" dirty="0" smtClean="0">
                <a:solidFill>
                  <a:srgbClr val="C00000"/>
                </a:solidFill>
                <a:latin typeface="Comic Sans MS" pitchFamily="66" charset="0"/>
              </a:rPr>
              <a:t>komunalnoj infrastrukturi</a:t>
            </a:r>
            <a:r>
              <a:rPr lang="hr-HR" sz="1600" dirty="0" smtClean="0">
                <a:solidFill>
                  <a:srgbClr val="C00000"/>
                </a:solidFill>
                <a:latin typeface="Comic Sans MS" pitchFamily="66" charset="0"/>
              </a:rPr>
              <a:t> ove godine uložiti svaka </a:t>
            </a:r>
            <a:r>
              <a:rPr lang="hr-HR" sz="1600" b="1" u="sng" dirty="0" smtClean="0">
                <a:solidFill>
                  <a:srgbClr val="C00000"/>
                </a:solidFill>
                <a:latin typeface="Comic Sans MS" pitchFamily="66" charset="0"/>
              </a:rPr>
              <a:t>sedma kuna proračuna, ili gotovo 60% </a:t>
            </a:r>
            <a:r>
              <a:rPr lang="hr-HR" sz="1600" dirty="0" smtClean="0">
                <a:solidFill>
                  <a:srgbClr val="C00000"/>
                </a:solidFill>
                <a:latin typeface="Comic Sans MS" pitchFamily="66" charset="0"/>
              </a:rPr>
              <a:t>ukupnih ulaganja u komunalnu infrastrukturu.</a:t>
            </a:r>
          </a:p>
          <a:p>
            <a:endParaRPr lang="hr-HR" sz="16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Održavanje komunalne infrastrukture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179512" y="1772816"/>
            <a:ext cx="8964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Ulaganja u izgradnju nove komunalne infrastrukture mijenjaju se kroz godine, ili na više ili na niže. Rashodi i troškovi održavanja postojeće infrastrukture uvijek imaju blagi rast zbog novouređenih površina ili privođenja starih novoj funkciji. U proračunu za 2016. g</a:t>
            </a:r>
            <a:r>
              <a:rPr lang="hr-HR" sz="19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. planirano </a:t>
            </a:r>
            <a:r>
              <a:rPr lang="hr-HR" sz="1900" b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je 12,42 </a:t>
            </a:r>
            <a:r>
              <a:rPr lang="hr-HR" sz="19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mil. kuna </a:t>
            </a:r>
            <a:r>
              <a:rPr lang="hr-H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za održavanje postojeće infrastrukture, i to:</a:t>
            </a:r>
          </a:p>
          <a:p>
            <a:endParaRPr lang="hr-HR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528" y="3284978"/>
          <a:ext cx="6624736" cy="295233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952939"/>
                <a:gridCol w="1671797"/>
              </a:tblGrid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OBORINSKE KANALIZACIJE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700.000,00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ČIŠĆENJE JAVNIH POVRŠINA</a:t>
                      </a:r>
                      <a:endParaRPr lang="hr-HR" sz="1300" b="1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1.650.000,00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ZELENIH POVRŠINA</a:t>
                      </a:r>
                      <a:endParaRPr lang="hr-HR" sz="1300" b="1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2.500.000,00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 marR="130175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ODRŽAVANJE JAVNIH WC-a</a:t>
                      </a:r>
                      <a:endParaRPr lang="hr-HR" sz="1300" b="1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50.000,00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PROMETNICA</a:t>
                      </a:r>
                      <a:endParaRPr lang="hr-HR" sz="1300" b="1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2.400.000,00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ODRŽAVANJE JAVNE RASVJETE</a:t>
                      </a:r>
                      <a:endParaRPr lang="hr-HR" sz="1300" b="1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2.450.000,00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POMORSKOG DOBRA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2.070.000,00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OSTALE USLUGE VEZANE ZA KOMUNALNU INFRASTRUKTURU</a:t>
                      </a:r>
                      <a:endParaRPr lang="hr-HR" sz="1300" b="1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250.000,00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KGIS-a</a:t>
                      </a:r>
                      <a:endParaRPr lang="hr-HR" sz="1300" b="1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ODRŽAVANJE METEOROLOŠKE STANICE</a:t>
                      </a:r>
                      <a:endParaRPr lang="hr-HR" sz="1300" b="1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20.000,00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DJEČJIH IGRALIŠTA</a:t>
                      </a:r>
                      <a:endParaRPr lang="hr-HR" sz="1300" b="1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ODRŽAVANJE GROBLJA</a:t>
                      </a:r>
                      <a:endParaRPr lang="hr-HR" sz="1300" b="1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60.000,00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ODRŽAVANJE KULTURNE BAŠTINE</a:t>
                      </a:r>
                      <a:endParaRPr lang="hr-HR" sz="1300" b="1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30.000,00</a:t>
                      </a:r>
                      <a:endParaRPr lang="hr-HR" sz="13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108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BICIKLOM PO RIVIJERI CRIKVENICA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hr-HR" sz="13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118.750,00</a:t>
                      </a:r>
                      <a:endParaRPr lang="hr-HR" sz="13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pic>
        <p:nvPicPr>
          <p:cNvPr id="32772" name="Picture 4" descr="https://s-media-cache-ak0.pinimg.com/236x/b5/f4/58/b5f4582f6962183afc8f1d6b040486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2446" y="3356992"/>
            <a:ext cx="2061554" cy="266429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Projekt “Stara škola”</a:t>
            </a: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23528" y="1700808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Objekt „Stara škola“ u Crikvenici </a:t>
            </a:r>
            <a:r>
              <a:rPr lang="hr-HR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projektiran je kao multifunkcionalni kompleks koji bi trebao postati Gradska knjižnica, Gradska vijećnica, multifunkcionalna dvorana i prostor za rad udruga u kulturi</a:t>
            </a:r>
            <a:r>
              <a:rPr lang="hr-HR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 rekonstrukcijom i prenamjenom postojećeg objekta zaštićenog kao kulturno dobro.“</a:t>
            </a:r>
            <a:endParaRPr lang="hr-HR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3794" name="Picture 2" descr="C:\Documents and Settings\wtrace.MZLZ\My Documents\Downloads\Stara šk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29000"/>
            <a:ext cx="3887832" cy="2591888"/>
          </a:xfrm>
          <a:prstGeom prst="rect">
            <a:avLst/>
          </a:prstGeom>
          <a:noFill/>
        </p:spPr>
      </p:pic>
      <p:pic>
        <p:nvPicPr>
          <p:cNvPr id="33795" name="Picture 3" descr="C:\Documents and Settings\wtrace.MZLZ\My Documents\Downloads\Stara škola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39" y="3429000"/>
            <a:ext cx="3870687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 descr="C:\Documents and Settings\wtrace.MZLZ\My Documents\Downloads\Boćališt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077072"/>
            <a:ext cx="3462856" cy="2448000"/>
          </a:xfrm>
          <a:prstGeom prst="rect">
            <a:avLst/>
          </a:prstGeom>
          <a:noFill/>
        </p:spPr>
      </p:pic>
      <p:pic>
        <p:nvPicPr>
          <p:cNvPr id="36870" name="Picture 6" descr="C:\Documents and Settings\wtrace.MZLZ\My Documents\Downloads\Boćališ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3462857" cy="244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Projekt “Boćalište”</a:t>
            </a: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7" name="TextBox 6"/>
          <p:cNvSpPr txBox="1"/>
          <p:nvPr/>
        </p:nvSpPr>
        <p:spPr>
          <a:xfrm>
            <a:off x="251520" y="1556792"/>
            <a:ext cx="8820472" cy="2754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Kompleks "Boćalište Gornji kraj - Ladvić" planiran je kao </a:t>
            </a:r>
            <a:r>
              <a:rPr lang="hr-HR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multifunkcionalni kompleks koji bi trebao postati centar naselja Ladvić.</a:t>
            </a:r>
            <a:r>
              <a:rPr lang="hr-HR" sz="16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hr-HR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Osnovna funkcija kompleksa je namjenska sportska dvorana za boćanje. Uz dvoranu planirani su prateći komercijalni sadržaji (ugostiteljstvo i trgovina). Sportska dvorana osim primarne funkcije planira se koristiti za mjesna događanja, proslave i skupove.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16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ea typeface="Calibri"/>
                <a:cs typeface="Times New Roman"/>
              </a:rPr>
              <a:t>Integralni dio kompleksa biti će i vanjski prostor koji treba zadovoljiti funkciju malog mjesnog trga sa vanjskim boćalištem za dnevna okupljanja mještana.</a:t>
            </a:r>
          </a:p>
          <a:p>
            <a:endParaRPr lang="hr-HR" sz="16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6866" name="AutoShape 2" descr="Prikaz slikovne datoteke Boćališt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6868" name="AutoShape 4" descr="Prikaz slikovne datoteke Boćališt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226403" y="122958"/>
            <a:ext cx="2508170" cy="49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Projekt “Trg Selce”</a:t>
            </a: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323528" y="1844824"/>
            <a:ext cx="36724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Osnova koncepta je stvaranje 2 glavne javne površine. Jedna uz more, druga u gradskom tkivu. Prva je zamišljena kao multifunkcionalna površina namjenjena različitim varijantama korištenja, a druga povišena i u sjeni stabala, kao otvoreni prostor interijerskog karaktera.</a:t>
            </a:r>
          </a:p>
          <a:p>
            <a:r>
              <a:rPr lang="hr-HR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Osim dvije glavne plohe razvijene su još dvije zone za javno korištenje; uz lučicu i lungo mare.</a:t>
            </a:r>
            <a:endParaRPr lang="hr-HR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226404" y="2595756"/>
            <a:ext cx="2508168" cy="49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24744"/>
            <a:ext cx="8229600" cy="1143000"/>
          </a:xfrm>
        </p:spPr>
        <p:txBody>
          <a:bodyPr/>
          <a:lstStyle/>
          <a:p>
            <a:r>
              <a:rPr lang="hr-HR" sz="4800" dirty="0" smtClean="0"/>
              <a:t>HVALA NA PAŽNJI.</a:t>
            </a:r>
            <a:br>
              <a:rPr lang="hr-HR" sz="4800" dirty="0" smtClean="0"/>
            </a:br>
            <a:r>
              <a:rPr lang="hr-HR" sz="4800" dirty="0" smtClean="0"/>
              <a:t/>
            </a:r>
            <a:br>
              <a:rPr lang="hr-HR" sz="4800" dirty="0" smtClean="0"/>
            </a:br>
            <a:r>
              <a:rPr lang="hr-HR" sz="4800" dirty="0" smtClean="0"/>
              <a:t>VRIJEME JE ZA VAŠA PITANJA </a:t>
            </a:r>
            <a:endParaRPr lang="hr-HR" sz="4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pic>
        <p:nvPicPr>
          <p:cNvPr id="34818" name="Picture 2" descr="http://scnforyou.com/wp-content/uploads/2014/07/Screen-Shot-2014-07-21-at-9.14.28-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501008"/>
            <a:ext cx="2047875" cy="2533651"/>
          </a:xfrm>
          <a:prstGeom prst="rect">
            <a:avLst/>
          </a:prstGeom>
          <a:noFill/>
        </p:spPr>
      </p:pic>
      <p:pic>
        <p:nvPicPr>
          <p:cNvPr id="5" name="Picture 2" descr="http://scnforyou.com/wp-content/uploads/2014/07/Screen-Shot-2014-07-21-at-9.14.28-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8280">
            <a:off x="7076852" y="4404143"/>
            <a:ext cx="1058442" cy="1309515"/>
          </a:xfrm>
          <a:prstGeom prst="rect">
            <a:avLst/>
          </a:prstGeom>
          <a:noFill/>
        </p:spPr>
      </p:pic>
      <p:pic>
        <p:nvPicPr>
          <p:cNvPr id="6" name="Picture 2" descr="http://scnforyou.com/wp-content/uploads/2014/07/Screen-Shot-2014-07-21-at-9.14.28-P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786257">
            <a:off x="3951903" y="4294636"/>
            <a:ext cx="1298026" cy="160593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 čemu zasnivamo ovakav proračun?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5496" y="1988840"/>
            <a:ext cx="91085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hr-HR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Ostvarenju ovogodišnjeg proračuna (za prvih 10 mjeseci, do ove javne tribine</a:t>
            </a:r>
            <a:r>
              <a:rPr lang="hr-HR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)</a:t>
            </a:r>
            <a:endParaRPr lang="hr-HR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hr-HR" dirty="0">
                <a:solidFill>
                  <a:srgbClr val="00B050"/>
                </a:solidFill>
                <a:latin typeface="Comic Sans MS" pitchFamily="66" charset="0"/>
              </a:rPr>
              <a:t>Analizi trendova gospodarstva u državi, županiji i našem gradu u tekućoj godini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hr-HR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Novinama u načinu planiranja proračuna od 2016. godine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hr-HR" dirty="0">
                <a:solidFill>
                  <a:srgbClr val="00B050"/>
                </a:solidFill>
                <a:latin typeface="Comic Sans MS" pitchFamily="66" charset="0"/>
              </a:rPr>
              <a:t>Procjeni ostvarenja preostala 2 mjeseca ovogodišnjeg proračuna (XI. i </a:t>
            </a: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XII.mj</a:t>
            </a:r>
            <a:r>
              <a:rPr lang="hr-HR" dirty="0">
                <a:solidFill>
                  <a:srgbClr val="00B050"/>
                </a:solidFill>
                <a:latin typeface="Comic Sans MS" pitchFamily="66" charset="0"/>
              </a:rPr>
              <a:t>.)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hr-HR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Procjeni gospodarskih kretanja za 2016. godinu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arenR"/>
            </a:pPr>
            <a:r>
              <a:rPr lang="hr-HR" dirty="0">
                <a:solidFill>
                  <a:srgbClr val="00B050"/>
                </a:solidFill>
                <a:latin typeface="Comic Sans MS" pitchFamily="66" charset="0"/>
              </a:rPr>
              <a:t>Planiranim racionalnijim upravljanjem imovinom i proračunom, te </a:t>
            </a: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boljom naplatom                                </a:t>
            </a:r>
          </a:p>
          <a:p>
            <a:pPr marL="342900" lvl="0" indent="-342900">
              <a:lnSpc>
                <a:spcPct val="150000"/>
              </a:lnSpc>
            </a:pP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     prihoda </a:t>
            </a:r>
            <a:r>
              <a:rPr lang="hr-HR" dirty="0">
                <a:solidFill>
                  <a:srgbClr val="00B050"/>
                </a:solidFill>
                <a:latin typeface="Comic Sans MS" pitchFamily="66" charset="0"/>
              </a:rPr>
              <a:t>u odnosu na ovogodišnje rezultate</a:t>
            </a:r>
          </a:p>
          <a:p>
            <a:pPr marL="342900" lvl="0" indent="-342900">
              <a:lnSpc>
                <a:spcPct val="150000"/>
              </a:lnSpc>
            </a:pPr>
            <a:r>
              <a:rPr lang="hr-HR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7)  Razvojnom </a:t>
            </a:r>
            <a:r>
              <a:rPr lang="hr-HR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zaduženju u vrijeme nikad povoljnijih mogućnosti korištenja „tuđeg kapitala“.</a:t>
            </a:r>
          </a:p>
          <a:p>
            <a:pPr>
              <a:lnSpc>
                <a:spcPct val="150000"/>
              </a:lnSpc>
            </a:pPr>
            <a:endParaRPr lang="hr-HR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4" descr="black_pencil_dark_gre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9697">
            <a:off x="7657167" y="5419483"/>
            <a:ext cx="744035" cy="1240059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Iznova imamo novine u načinu planiranja i vođenja proračuna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1" y="2060848"/>
            <a:ext cx="8927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u="sng" dirty="0">
                <a:solidFill>
                  <a:srgbClr val="C00000"/>
                </a:solidFill>
                <a:latin typeface="Comic Sans MS" pitchFamily="66" charset="0"/>
              </a:rPr>
              <a:t>Najznačajnija: </a:t>
            </a:r>
            <a:endParaRPr lang="hr-HR" sz="2200" u="sng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hr-HR" sz="2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Uključivanje </a:t>
            </a:r>
            <a:r>
              <a:rPr lang="hr-HR" sz="2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prihoda/primitaka svih proračunskih korisnika u Proračun </a:t>
            </a:r>
            <a:r>
              <a:rPr lang="hr-HR" sz="2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Grada; uključuju </a:t>
            </a:r>
            <a:r>
              <a:rPr lang="hr-HR" sz="2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se uz vlastite i namjenske prihode/primitke te </a:t>
            </a:r>
            <a:r>
              <a:rPr lang="hr-HR" sz="2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prihode/primitci </a:t>
            </a:r>
            <a:r>
              <a:rPr lang="hr-HR" sz="2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već </a:t>
            </a:r>
            <a:r>
              <a:rPr lang="hr-HR" sz="2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postojećih </a:t>
            </a:r>
            <a:r>
              <a:rPr lang="hr-HR" sz="2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korisnika.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789040"/>
            <a:ext cx="932979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200" u="sng" dirty="0">
                <a:solidFill>
                  <a:srgbClr val="00B050"/>
                </a:solidFill>
                <a:latin typeface="Comic Sans MS" pitchFamily="66" charset="0"/>
              </a:rPr>
              <a:t>Razlog: </a:t>
            </a:r>
            <a:endParaRPr lang="hr-HR" sz="2200" u="sng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hr-H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Očekuje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se efikasnije planiranje i upravljanje sredstvima </a:t>
            </a:r>
            <a:r>
              <a:rPr lang="hr-H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kroz proračunsku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godinu </a:t>
            </a:r>
            <a:endParaRPr lang="hr-HR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hr-H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te se dobiva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veća cjelovitost proračuna i realnija proračunska slika Grada s njegovim </a:t>
            </a:r>
            <a:endParaRPr lang="hr-HR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hr-H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korisnicima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  <a:p>
            <a:endParaRPr lang="hr-HR" dirty="0">
              <a:latin typeface="Comic Sans MS" pitchFamily="66" charset="0"/>
            </a:endParaRPr>
          </a:p>
        </p:txBody>
      </p:sp>
      <p:pic>
        <p:nvPicPr>
          <p:cNvPr id="16388" name="Picture 4" descr="http://cdn.appcrawlr.com/imageService/aHR0cHM6Ly9saDMuZ2dwaHQuY29tL2llWjdHeXNGUHJua2JwYzl2aHB6RWZGYmo4MWs2RDZ3d0h2X0JRTnYtaUdJejN0Y3h3YUtBWjhHY1hxV1dZelk2MVE9aDY0MA?w=340&amp;h=2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869160"/>
            <a:ext cx="2194892" cy="180755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888" y="629816"/>
            <a:ext cx="8229600" cy="1143000"/>
          </a:xfrm>
        </p:spPr>
        <p:txBody>
          <a:bodyPr/>
          <a:lstStyle/>
          <a:p>
            <a:r>
              <a:rPr lang="hr-HR" sz="3200" dirty="0" smtClean="0"/>
              <a:t>Ključni iznosi kojima se proračun 2016. razlikuje u odnosu na proračun 2015.g.</a:t>
            </a:r>
            <a:endParaRPr lang="hr-HR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179512" y="2276872"/>
            <a:ext cx="8280920" cy="253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hr-HR" b="1" dirty="0" smtClean="0">
                <a:solidFill>
                  <a:srgbClr val="FF0000"/>
                </a:solidFill>
                <a:latin typeface="Comic Sans MS" pitchFamily="66" charset="0"/>
              </a:rPr>
              <a:t>1,18 mil. kn (više) </a:t>
            </a:r>
            <a:r>
              <a:rPr lang="hr-HR" dirty="0" smtClean="0">
                <a:latin typeface="Comic Sans MS" pitchFamily="66" charset="0"/>
              </a:rPr>
              <a:t>prihoda od OŠ Zvonka Cara i OŠ Vladimira Nazora</a:t>
            </a:r>
          </a:p>
          <a:p>
            <a:pPr lvl="0">
              <a:lnSpc>
                <a:spcPct val="150000"/>
              </a:lnSpc>
            </a:pPr>
            <a:r>
              <a:rPr lang="hr-HR" b="1" dirty="0" smtClean="0">
                <a:solidFill>
                  <a:srgbClr val="FF0000"/>
                </a:solidFill>
                <a:latin typeface="Comic Sans MS" pitchFamily="66" charset="0"/>
              </a:rPr>
              <a:t>7,4 mil. kn (više) </a:t>
            </a:r>
            <a:r>
              <a:rPr lang="hr-HR" dirty="0" smtClean="0">
                <a:latin typeface="Comic Sans MS" pitchFamily="66" charset="0"/>
              </a:rPr>
              <a:t>prihoda od kredita</a:t>
            </a:r>
          </a:p>
          <a:p>
            <a:pPr lvl="0">
              <a:lnSpc>
                <a:spcPct val="150000"/>
              </a:lnSpc>
            </a:pPr>
            <a:r>
              <a:rPr lang="hr-HR" b="1" dirty="0" smtClean="0">
                <a:solidFill>
                  <a:srgbClr val="FF0000"/>
                </a:solidFill>
                <a:latin typeface="Comic Sans MS" pitchFamily="66" charset="0"/>
              </a:rPr>
              <a:t>9,8 mil. kn (više) </a:t>
            </a:r>
            <a:r>
              <a:rPr lang="hr-HR" dirty="0" smtClean="0">
                <a:latin typeface="Comic Sans MS" pitchFamily="66" charset="0"/>
              </a:rPr>
              <a:t>prihoda od komunalnog doprinosa</a:t>
            </a:r>
          </a:p>
          <a:p>
            <a:pPr lvl="0">
              <a:lnSpc>
                <a:spcPct val="150000"/>
              </a:lnSpc>
            </a:pPr>
            <a:r>
              <a:rPr lang="hr-HR" b="1" dirty="0" smtClean="0">
                <a:solidFill>
                  <a:srgbClr val="FF0000"/>
                </a:solidFill>
                <a:latin typeface="Comic Sans MS" pitchFamily="66" charset="0"/>
              </a:rPr>
              <a:t>1,2 mil. kn (više) </a:t>
            </a:r>
            <a:r>
              <a:rPr lang="hr-HR" dirty="0" smtClean="0">
                <a:latin typeface="Comic Sans MS" pitchFamily="66" charset="0"/>
              </a:rPr>
              <a:t>prihoda od projekata planiranih uz učešće EU sredstava</a:t>
            </a:r>
          </a:p>
          <a:p>
            <a:pPr lvl="0">
              <a:lnSpc>
                <a:spcPct val="150000"/>
              </a:lnSpc>
            </a:pPr>
            <a:r>
              <a:rPr lang="hr-HR" b="1" dirty="0" smtClean="0">
                <a:solidFill>
                  <a:srgbClr val="00B050"/>
                </a:solidFill>
                <a:latin typeface="Comic Sans MS" pitchFamily="66" charset="0"/>
              </a:rPr>
              <a:t>7 mil. kn (manje)</a:t>
            </a: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hr-HR" dirty="0" smtClean="0">
                <a:latin typeface="Comic Sans MS" pitchFamily="66" charset="0"/>
              </a:rPr>
              <a:t>od prihoda od prodaje imovine Grada.</a:t>
            </a:r>
          </a:p>
          <a:p>
            <a:pPr>
              <a:lnSpc>
                <a:spcPct val="150000"/>
              </a:lnSpc>
            </a:pPr>
            <a:endParaRPr lang="hr-HR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870901"/>
            <a:ext cx="8712968" cy="646331"/>
          </a:xfrm>
          <a:prstGeom prst="rect">
            <a:avLst/>
          </a:prstGeom>
          <a:noFill/>
          <a:ln cap="rnd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  <a:latin typeface="Comic Sans MS" pitchFamily="66" charset="0"/>
              </a:rPr>
              <a:t>Ovih 5 konkretnih prihoda/primitaka </a:t>
            </a:r>
            <a:r>
              <a:rPr lang="hr-HR" b="1" dirty="0" smtClean="0">
                <a:solidFill>
                  <a:srgbClr val="FF0000"/>
                </a:solidFill>
                <a:latin typeface="Comic Sans MS" pitchFamily="66" charset="0"/>
              </a:rPr>
              <a:t>čine 90% iznosa od 13 mil. kuna razlike </a:t>
            </a:r>
            <a:r>
              <a:rPr lang="hr-HR" dirty="0" smtClean="0">
                <a:solidFill>
                  <a:srgbClr val="FF0000"/>
                </a:solidFill>
                <a:latin typeface="Comic Sans MS" pitchFamily="66" charset="0"/>
              </a:rPr>
              <a:t>između ovogodišnjeg i prošlogodišnjeg proračuna.</a:t>
            </a:r>
            <a:endParaRPr lang="hr-H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9458" name="Picture 2" descr="Slikovni rezultat za algeb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772806">
            <a:off x="471723" y="5760403"/>
            <a:ext cx="868929" cy="710942"/>
          </a:xfrm>
          <a:prstGeom prst="rect">
            <a:avLst/>
          </a:prstGeom>
          <a:noFill/>
        </p:spPr>
      </p:pic>
      <p:pic>
        <p:nvPicPr>
          <p:cNvPr id="19462" name="Picture 6" descr="http://www.coolmath.com/sites/cmat/files/images/08-Exponents-0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42212">
            <a:off x="7052223" y="5770935"/>
            <a:ext cx="1224136" cy="4587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629816"/>
            <a:ext cx="8229600" cy="1143000"/>
          </a:xfrm>
        </p:spPr>
        <p:txBody>
          <a:bodyPr/>
          <a:lstStyle/>
          <a:p>
            <a:r>
              <a:rPr lang="hr-HR" dirty="0" smtClean="0"/>
              <a:t>Cjelovitost proračunskog dokumenta sadrži 5 dokumenata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pic>
        <p:nvPicPr>
          <p:cNvPr id="20482" name="Picture 2" descr="https://sielearning.tafensw.edu.au/MPR/3204/3204a_30_producing_drawings/images/freehan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41810">
            <a:off x="611561" y="1844824"/>
            <a:ext cx="2448272" cy="2223847"/>
          </a:xfrm>
          <a:prstGeom prst="rect">
            <a:avLst/>
          </a:prstGeom>
          <a:noFill/>
        </p:spPr>
      </p:pic>
      <p:pic>
        <p:nvPicPr>
          <p:cNvPr id="5" name="Picture 2" descr="https://sielearning.tafensw.edu.au/MPR/3204/3204a_30_producing_drawings/images/freehand6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5076055" y="4077072"/>
            <a:ext cx="2520281" cy="2289255"/>
          </a:xfrm>
          <a:prstGeom prst="rect">
            <a:avLst/>
          </a:prstGeom>
          <a:noFill/>
        </p:spPr>
      </p:pic>
      <p:pic>
        <p:nvPicPr>
          <p:cNvPr id="6" name="Picture 2" descr="https://sielearning.tafensw.edu.au/MPR/3204/3204a_30_producing_drawings/images/freehan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77072"/>
            <a:ext cx="3312368" cy="2289255"/>
          </a:xfrm>
          <a:prstGeom prst="rect">
            <a:avLst/>
          </a:prstGeom>
          <a:noFill/>
        </p:spPr>
      </p:pic>
      <p:pic>
        <p:nvPicPr>
          <p:cNvPr id="7" name="Picture 2" descr="https://sielearning.tafensw.edu.au/MPR/3204/3204a_30_producing_drawings/images/freehan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132856"/>
            <a:ext cx="2520281" cy="1785199"/>
          </a:xfrm>
          <a:prstGeom prst="rect">
            <a:avLst/>
          </a:prstGeom>
          <a:noFill/>
        </p:spPr>
      </p:pic>
      <p:pic>
        <p:nvPicPr>
          <p:cNvPr id="8" name="Picture 2" descr="https://sielearning.tafensw.edu.au/MPR/3204/3204a_30_producing_drawings/images/freehan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87236">
            <a:off x="6203552" y="2078412"/>
            <a:ext cx="2857580" cy="170094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 rot="21087048">
            <a:off x="1007286" y="2422045"/>
            <a:ext cx="1628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hr-HR" sz="2400" b="1" dirty="0">
                <a:solidFill>
                  <a:srgbClr val="FF0000"/>
                </a:solidFill>
                <a:latin typeface="Comic Sans MS" pitchFamily="66" charset="0"/>
              </a:rPr>
              <a:t>Opći </a:t>
            </a:r>
            <a:r>
              <a:rPr lang="hr-HR" sz="2400" b="1" dirty="0" smtClean="0">
                <a:solidFill>
                  <a:srgbClr val="FF0000"/>
                </a:solidFill>
                <a:latin typeface="Comic Sans MS" pitchFamily="66" charset="0"/>
              </a:rPr>
              <a:t>dio</a:t>
            </a:r>
          </a:p>
          <a:p>
            <a:pPr lvl="0"/>
            <a:r>
              <a:rPr lang="hr-HR" sz="2400" dirty="0" smtClean="0">
                <a:solidFill>
                  <a:srgbClr val="FF0000"/>
                </a:solidFill>
                <a:latin typeface="Comic Sans MS" pitchFamily="66" charset="0"/>
              </a:rPr>
              <a:t>proračuna</a:t>
            </a:r>
            <a:endParaRPr lang="hr-HR" sz="2400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hr-H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2525995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>
                <a:solidFill>
                  <a:srgbClr val="7030A0"/>
                </a:solidFill>
                <a:latin typeface="Comic Sans MS" pitchFamily="66" charset="0"/>
              </a:rPr>
              <a:t>Posebni dio </a:t>
            </a:r>
            <a:endParaRPr lang="hr-HR" sz="24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hr-HR" sz="2400" dirty="0" smtClean="0">
                <a:solidFill>
                  <a:srgbClr val="7030A0"/>
                </a:solidFill>
                <a:latin typeface="Comic Sans MS" pitchFamily="66" charset="0"/>
              </a:rPr>
              <a:t>proračuna</a:t>
            </a:r>
            <a:endParaRPr lang="hr-HR" sz="2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387236">
            <a:off x="6565598" y="2331761"/>
            <a:ext cx="2051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solidFill>
                  <a:srgbClr val="00B050"/>
                </a:solidFill>
                <a:latin typeface="Comic Sans MS" pitchFamily="66" charset="0"/>
              </a:rPr>
              <a:t>Plan </a:t>
            </a:r>
            <a:r>
              <a:rPr lang="hr-HR" sz="2400" b="1" dirty="0" smtClean="0">
                <a:solidFill>
                  <a:srgbClr val="00B050"/>
                </a:solidFill>
                <a:latin typeface="Comic Sans MS" pitchFamily="66" charset="0"/>
              </a:rPr>
              <a:t>razvojnih</a:t>
            </a:r>
          </a:p>
          <a:p>
            <a:r>
              <a:rPr lang="hr-HR" sz="2400" dirty="0" smtClean="0">
                <a:solidFill>
                  <a:srgbClr val="00B050"/>
                </a:solidFill>
                <a:latin typeface="Comic Sans MS" pitchFamily="66" charset="0"/>
              </a:rPr>
              <a:t>programa</a:t>
            </a:r>
            <a:endParaRPr lang="hr-HR" sz="24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7704" y="4509120"/>
            <a:ext cx="24176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>
                <a:solidFill>
                  <a:schemeClr val="accent2"/>
                </a:solidFill>
                <a:latin typeface="Comic Sans MS" pitchFamily="66" charset="0"/>
              </a:rPr>
              <a:t>Obrazloženje</a:t>
            </a:r>
          </a:p>
          <a:p>
            <a:r>
              <a:rPr lang="hr-HR" sz="2400" dirty="0" smtClean="0">
                <a:solidFill>
                  <a:schemeClr val="accent2"/>
                </a:solidFill>
                <a:latin typeface="Comic Sans MS" pitchFamily="66" charset="0"/>
              </a:rPr>
              <a:t>gradonačelnika </a:t>
            </a:r>
          </a:p>
          <a:p>
            <a:r>
              <a:rPr lang="hr-HR" sz="2400" dirty="0" smtClean="0">
                <a:solidFill>
                  <a:schemeClr val="accent2"/>
                </a:solidFill>
                <a:latin typeface="Comic Sans MS" pitchFamily="66" charset="0"/>
              </a:rPr>
              <a:t>uz Proračun</a:t>
            </a:r>
            <a:endParaRPr lang="hr-HR" sz="24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7" y="4382028"/>
            <a:ext cx="18822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hr-HR" sz="2400" b="1" dirty="0">
                <a:solidFill>
                  <a:srgbClr val="00B0F0"/>
                </a:solidFill>
                <a:latin typeface="Comic Sans MS" pitchFamily="66" charset="0"/>
              </a:rPr>
              <a:t>Odluku</a:t>
            </a:r>
            <a:r>
              <a:rPr lang="hr-HR" sz="2400" dirty="0">
                <a:solidFill>
                  <a:srgbClr val="00B0F0"/>
                </a:solidFill>
                <a:latin typeface="Comic Sans MS" pitchFamily="66" charset="0"/>
              </a:rPr>
              <a:t> o </a:t>
            </a:r>
            <a:endParaRPr lang="hr-HR" sz="2400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pPr lvl="0"/>
            <a:r>
              <a:rPr lang="hr-HR" sz="2400" dirty="0" smtClean="0">
                <a:solidFill>
                  <a:srgbClr val="00B0F0"/>
                </a:solidFill>
                <a:latin typeface="Comic Sans MS" pitchFamily="66" charset="0"/>
              </a:rPr>
              <a:t>izvršavanju </a:t>
            </a:r>
          </a:p>
          <a:p>
            <a:pPr lvl="0"/>
            <a:r>
              <a:rPr lang="hr-HR" sz="2400" dirty="0" smtClean="0">
                <a:solidFill>
                  <a:srgbClr val="00B0F0"/>
                </a:solidFill>
                <a:latin typeface="Comic Sans MS" pitchFamily="66" charset="0"/>
              </a:rPr>
              <a:t>Proračuna</a:t>
            </a:r>
            <a:endParaRPr lang="hr-HR" sz="2400" dirty="0">
              <a:solidFill>
                <a:srgbClr val="00B0F0"/>
              </a:solidFill>
              <a:latin typeface="Comic Sans MS" pitchFamily="66" charset="0"/>
            </a:endParaRPr>
          </a:p>
          <a:p>
            <a:endParaRPr lang="hr-HR" sz="24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2050" name="Picture 2" descr="http://www.istrazime.com/wp-content/uploads/2013/05/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9824" y="5445224"/>
            <a:ext cx="1584176" cy="11221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9816"/>
            <a:ext cx="8229600" cy="1143000"/>
          </a:xfrm>
        </p:spPr>
        <p:txBody>
          <a:bodyPr/>
          <a:lstStyle/>
          <a:p>
            <a:r>
              <a:rPr lang="hr-HR" dirty="0" smtClean="0"/>
              <a:t>Proračun raspoređen kroz gradske upravne odjele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sp>
        <p:nvSpPr>
          <p:cNvPr id="4" name="TextBox 3"/>
          <p:cNvSpPr txBox="1"/>
          <p:nvPr/>
        </p:nvSpPr>
        <p:spPr>
          <a:xfrm>
            <a:off x="323528" y="2204864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7030A0"/>
                </a:solidFill>
                <a:latin typeface="Comic Sans MS" pitchFamily="66" charset="0"/>
              </a:rPr>
              <a:t>Kroz 3 upravna odjela </a:t>
            </a:r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vrši se planiranje, distribucija i kontrola svih sredstava, bez obzira na izvore iz kojih su sredstva prikupljena. U Gradu Crikvenici ovaj posao odvija se kroz sljedeće odjele:</a:t>
            </a:r>
          </a:p>
          <a:p>
            <a:endParaRPr lang="hr-HR" dirty="0">
              <a:solidFill>
                <a:srgbClr val="7030A0"/>
              </a:solidFill>
              <a:latin typeface="Comic Sans MS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805541"/>
              </p:ext>
            </p:extLst>
          </p:nvPr>
        </p:nvGraphicFramePr>
        <p:xfrm>
          <a:off x="395536" y="4077072"/>
          <a:ext cx="5976664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44415"/>
                <a:gridCol w="1398295"/>
                <a:gridCol w="833954"/>
              </a:tblGrid>
              <a:tr h="370840">
                <a:tc>
                  <a:txBody>
                    <a:bodyPr/>
                    <a:lstStyle/>
                    <a:p>
                      <a:r>
                        <a:rPr lang="hr-HR" sz="16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UO za društvene djelatnosti i lokalnu samoupravu</a:t>
                      </a:r>
                      <a:endParaRPr lang="hr-HR" sz="1600" b="1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3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53.342.824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3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45%</a:t>
                      </a:r>
                      <a:endParaRPr lang="hr-HR" sz="1300" b="1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b="1" kern="1200" dirty="0" smtClean="0">
                          <a:solidFill>
                            <a:srgbClr val="00B05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UO za financije, turizam i gospodarstvo</a:t>
                      </a:r>
                      <a:endParaRPr lang="hr-HR" sz="16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300" b="1" kern="1200" dirty="0" smtClean="0">
                          <a:solidFill>
                            <a:srgbClr val="00B05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14.700.000 </a:t>
                      </a:r>
                      <a:endParaRPr lang="hr-HR" sz="13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300" b="1" kern="1200" dirty="0" smtClean="0">
                          <a:solidFill>
                            <a:srgbClr val="00B05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12%</a:t>
                      </a:r>
                    </a:p>
                    <a:p>
                      <a:endParaRPr lang="hr-HR" sz="1300" b="1" dirty="0">
                        <a:solidFill>
                          <a:srgbClr val="00B05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b="1" kern="1200" dirty="0" smtClean="0">
                          <a:solidFill>
                            <a:srgbClr val="0070C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UO za komunalni sustav, prostorno uređenje,zaštitu okoliša i imovinu</a:t>
                      </a:r>
                      <a:endParaRPr lang="hr-H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300" b="1" kern="1200" dirty="0" smtClean="0">
                          <a:solidFill>
                            <a:srgbClr val="0070C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51.902.062 </a:t>
                      </a:r>
                      <a:endParaRPr lang="hr-HR" sz="13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300" b="1" kern="1200" dirty="0" smtClean="0">
                          <a:solidFill>
                            <a:srgbClr val="0070C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43%</a:t>
                      </a:r>
                    </a:p>
                    <a:p>
                      <a:endParaRPr lang="hr-HR" sz="13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6084168" y="3501008"/>
          <a:ext cx="3480048" cy="2896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Struktura grupa prihoda u proračunu 2016. godine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359416"/>
              </p:ext>
            </p:extLst>
          </p:nvPr>
        </p:nvGraphicFramePr>
        <p:xfrm>
          <a:off x="179512" y="2060848"/>
          <a:ext cx="6096000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"/>
                <a:gridCol w="5112568"/>
                <a:gridCol w="695400"/>
              </a:tblGrid>
              <a:tr h="370840"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1</a:t>
                      </a:r>
                      <a:endParaRPr lang="hr-HR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Porezni prihodi</a:t>
                      </a:r>
                      <a:endParaRPr lang="hr-HR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26%</a:t>
                      </a:r>
                      <a:endParaRPr lang="hr-HR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2</a:t>
                      </a:r>
                      <a:endParaRPr lang="hr-HR" sz="16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800" b="1" dirty="0" err="1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Komun.doprinos</a:t>
                      </a:r>
                      <a:r>
                        <a:rPr lang="hr-HR" sz="1800" b="1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, </a:t>
                      </a:r>
                      <a:r>
                        <a:rPr lang="hr-HR" sz="1800" b="1" dirty="0" err="1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komun.naknada</a:t>
                      </a:r>
                      <a:r>
                        <a:rPr lang="hr-HR" sz="1800" b="1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 i ostali posebni prihodi</a:t>
                      </a:r>
                      <a:endParaRPr lang="hr-HR" sz="1800" b="1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33%</a:t>
                      </a:r>
                      <a:endParaRPr lang="hr-HR" sz="16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3</a:t>
                      </a:r>
                      <a:endParaRPr lang="hr-HR" sz="16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8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Pomoći</a:t>
                      </a:r>
                      <a:r>
                        <a:rPr lang="hr-HR" sz="1800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i prihodi ostalih razina</a:t>
                      </a:r>
                      <a:endParaRPr lang="hr-HR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11%</a:t>
                      </a:r>
                      <a:endParaRPr lang="hr-HR" sz="16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4</a:t>
                      </a:r>
                      <a:endParaRPr lang="hr-HR" sz="1600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Primici od zaduživanja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rgbClr val="7030A0"/>
                          </a:solidFill>
                          <a:latin typeface="Comic Sans MS" pitchFamily="66" charset="0"/>
                        </a:rPr>
                        <a:t>15%</a:t>
                      </a:r>
                      <a:endParaRPr lang="hr-HR" sz="1600" dirty="0">
                        <a:solidFill>
                          <a:srgbClr val="7030A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rgbClr val="00B0F0"/>
                          </a:solidFill>
                          <a:latin typeface="Comic Sans MS" pitchFamily="66" charset="0"/>
                        </a:rPr>
                        <a:t>5</a:t>
                      </a:r>
                      <a:endParaRPr lang="hr-HR" sz="1600" dirty="0">
                        <a:solidFill>
                          <a:srgbClr val="00B0F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800" b="1" dirty="0" smtClean="0">
                          <a:solidFill>
                            <a:srgbClr val="00B0F0"/>
                          </a:solidFill>
                          <a:latin typeface="Comic Sans MS" pitchFamily="66" charset="0"/>
                        </a:rPr>
                        <a:t>Prihodi od imovine</a:t>
                      </a:r>
                      <a:endParaRPr lang="hr-HR" sz="1800" b="1" dirty="0">
                        <a:solidFill>
                          <a:srgbClr val="00B0F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rgbClr val="00B0F0"/>
                          </a:solidFill>
                          <a:latin typeface="Comic Sans MS" pitchFamily="66" charset="0"/>
                        </a:rPr>
                        <a:t>8%</a:t>
                      </a:r>
                      <a:endParaRPr lang="hr-HR" sz="1600" dirty="0">
                        <a:solidFill>
                          <a:srgbClr val="00B0F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6</a:t>
                      </a:r>
                      <a:endParaRPr lang="hr-HR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Svi ostali prihodi</a:t>
                      </a:r>
                      <a:endParaRPr lang="hr-HR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7%</a:t>
                      </a:r>
                      <a:endParaRPr lang="hr-HR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5868144" y="1700808"/>
          <a:ext cx="345638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520" y="4797152"/>
            <a:ext cx="8352928" cy="13234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hr-HR" b="1" dirty="0" smtClean="0">
                <a:solidFill>
                  <a:srgbClr val="C00000"/>
                </a:solidFill>
                <a:latin typeface="Comic Sans MS" pitchFamily="66" charset="0"/>
              </a:rPr>
              <a:t>Stabilnost proračuna (ukupno oko 60% proračuna) i dalje čine dvije grupe prihoda - </a:t>
            </a:r>
            <a:r>
              <a:rPr lang="hr-HR" sz="2200" b="1" dirty="0" smtClean="0">
                <a:solidFill>
                  <a:srgbClr val="C00000"/>
                </a:solidFill>
                <a:latin typeface="Comic Sans MS" pitchFamily="66" charset="0"/>
              </a:rPr>
              <a:t>porezni prihodi</a:t>
            </a:r>
            <a:r>
              <a:rPr lang="hr-HR" b="1" dirty="0" smtClean="0">
                <a:solidFill>
                  <a:srgbClr val="C00000"/>
                </a:solidFill>
                <a:latin typeface="Comic Sans MS" pitchFamily="66" charset="0"/>
              </a:rPr>
              <a:t> i prihodi vezani </a:t>
            </a:r>
            <a:r>
              <a:rPr lang="hr-HR" sz="2200" b="1" dirty="0" smtClean="0">
                <a:solidFill>
                  <a:srgbClr val="C00000"/>
                </a:solidFill>
                <a:latin typeface="Comic Sans MS" pitchFamily="66" charset="0"/>
              </a:rPr>
              <a:t>uz komunalni doprinos i komunalnu naknadu.</a:t>
            </a:r>
          </a:p>
          <a:p>
            <a:endParaRPr lang="hr-HR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232" y="629816"/>
            <a:ext cx="8363272" cy="1143000"/>
          </a:xfrm>
        </p:spPr>
        <p:txBody>
          <a:bodyPr/>
          <a:lstStyle/>
          <a:p>
            <a:r>
              <a:rPr lang="hr-HR" dirty="0" smtClean="0"/>
              <a:t>Usporedba strukture prihoda 2015./2016. u ukupnom proračunu grada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GRAD CRIKVENICA, JAVNA TRIBINA, 23.11.2015.</a:t>
            </a:r>
            <a:endParaRPr lang="hr-HR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625014"/>
              </p:ext>
            </p:extLst>
          </p:nvPr>
        </p:nvGraphicFramePr>
        <p:xfrm>
          <a:off x="251520" y="2420887"/>
          <a:ext cx="4032450" cy="17281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2075"/>
                <a:gridCol w="672075"/>
                <a:gridCol w="672075"/>
                <a:gridCol w="672075"/>
                <a:gridCol w="672075"/>
                <a:gridCol w="672075"/>
              </a:tblGrid>
              <a:tr h="735407">
                <a:tc gridSpan="2">
                  <a:txBody>
                    <a:bodyPr/>
                    <a:lstStyle/>
                    <a:p>
                      <a:r>
                        <a:rPr lang="hr-HR" sz="11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Poslovni prihodi</a:t>
                      </a:r>
                      <a:endParaRPr lang="hr-HR" sz="1100" b="1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hr-HR" sz="1100" b="1" kern="1200" dirty="0" smtClean="0">
                          <a:solidFill>
                            <a:srgbClr val="0070C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Kapitalni prihodi</a:t>
                      </a:r>
                      <a:endParaRPr lang="hr-HR" sz="11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hr-HR" sz="11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Primitci</a:t>
                      </a:r>
                      <a:endParaRPr lang="hr-HR" sz="11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496393">
                <a:tc>
                  <a:txBody>
                    <a:bodyPr/>
                    <a:lstStyle/>
                    <a:p>
                      <a:r>
                        <a:rPr lang="hr-HR" sz="110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2015.</a:t>
                      </a:r>
                      <a:endParaRPr lang="hr-HR" sz="11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2016.</a:t>
                      </a:r>
                      <a:endParaRPr lang="hr-HR" sz="11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2015.</a:t>
                      </a:r>
                      <a:endParaRPr lang="hr-HR" sz="1100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2016.</a:t>
                      </a:r>
                      <a:endParaRPr lang="hr-HR" sz="1100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2015.</a:t>
                      </a:r>
                      <a:endParaRPr lang="hr-HR" sz="11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2016.</a:t>
                      </a:r>
                      <a:endParaRPr lang="hr-HR" sz="11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6393">
                <a:tc>
                  <a:txBody>
                    <a:bodyPr/>
                    <a:lstStyle/>
                    <a:p>
                      <a:r>
                        <a:rPr lang="hr-HR" sz="16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79%</a:t>
                      </a:r>
                      <a:endParaRPr lang="hr-HR" sz="1600" b="1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81%</a:t>
                      </a:r>
                      <a:endParaRPr lang="hr-HR" sz="1600" b="1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11%</a:t>
                      </a:r>
                      <a:endParaRPr lang="hr-H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rgbClr val="0070C0"/>
                          </a:solidFill>
                          <a:latin typeface="Comic Sans MS" pitchFamily="66" charset="0"/>
                        </a:rPr>
                        <a:t>4%</a:t>
                      </a:r>
                      <a:endParaRPr lang="hr-H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10%</a:t>
                      </a:r>
                      <a:endParaRPr lang="hr-HR" sz="16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6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15%</a:t>
                      </a:r>
                      <a:endParaRPr lang="hr-HR" sz="16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4221088"/>
            <a:ext cx="87129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 smtClean="0">
                <a:solidFill>
                  <a:srgbClr val="FFC000"/>
                </a:solidFill>
                <a:latin typeface="Comic Sans MS" pitchFamily="66" charset="0"/>
              </a:rPr>
              <a:t>Manje prihoda od prodaje vlastite imovine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hr-HR" b="1" dirty="0" smtClean="0">
                <a:solidFill>
                  <a:srgbClr val="00B050"/>
                </a:solidFill>
                <a:latin typeface="Comic Sans MS" pitchFamily="66" charset="0"/>
              </a:rPr>
              <a:t>Više primitaka </a:t>
            </a:r>
            <a:r>
              <a:rPr lang="hr-HR" dirty="0" smtClean="0">
                <a:solidFill>
                  <a:srgbClr val="00B050"/>
                </a:solidFill>
                <a:latin typeface="Comic Sans MS" pitchFamily="66" charset="0"/>
              </a:rPr>
              <a:t>za financiranje projekata korištenjem tuđeg novca zbog nikad              povoljnijih uvjeta zaduživanja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hr-HR" dirty="0" smtClean="0">
                <a:solidFill>
                  <a:srgbClr val="7030A0"/>
                </a:solidFill>
                <a:latin typeface="Comic Sans MS" pitchFamily="66" charset="0"/>
              </a:rPr>
              <a:t>Kontinuitet i stabilnost osnovnih poreznih prihoda koji čine većinu poslovnih prihoda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hr-HR" dirty="0">
              <a:solidFill>
                <a:srgbClr val="00B050"/>
              </a:solidFill>
              <a:latin typeface="Comic Sans MS" pitchFamily="66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4067944" y="2420888"/>
          <a:ext cx="4632176" cy="217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2310</Words>
  <Application>Microsoft Office PowerPoint</Application>
  <PresentationFormat>On-screen Show (4:3)</PresentationFormat>
  <Paragraphs>339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Proračun za 2016. godinu </vt:lpstr>
      <vt:lpstr>Na čemu zasnivamo ovakav proračun? </vt:lpstr>
      <vt:lpstr>Iznova imamo novine u načinu planiranja i vođenja proračuna </vt:lpstr>
      <vt:lpstr>Ključni iznosi kojima se proračun 2016. razlikuje u odnosu na proračun 2015.g.</vt:lpstr>
      <vt:lpstr>Cjelovitost proračunskog dokumenta sadrži 5 dokumenata </vt:lpstr>
      <vt:lpstr>Proračun raspoređen kroz gradske upravne odjele </vt:lpstr>
      <vt:lpstr>Struktura grupa prihoda u proračunu 2016. godine </vt:lpstr>
      <vt:lpstr>Usporedba strukture prihoda 2015./2016. u ukupnom proračunu grada </vt:lpstr>
      <vt:lpstr>Porezni prihodi u 2016. godini </vt:lpstr>
      <vt:lpstr>Prihodi od administrativnih pristojbi (komunalni doprinos, komunalna naknada, kazne i ostalo)   </vt:lpstr>
      <vt:lpstr>Prihodi od imovine </vt:lpstr>
      <vt:lpstr>Primitci od zaduživanja  </vt:lpstr>
      <vt:lpstr>Teret zaduženja raspoređen je na optimalan način uz visoku stabilnost </vt:lpstr>
      <vt:lpstr>Rashodi proračuna za 2016. godinu </vt:lpstr>
      <vt:lpstr>Harmonija ulaganja u ključnim područjima djelovanja </vt:lpstr>
      <vt:lpstr>Ulaganja u programe koji nisu dio kapitalnih programa </vt:lpstr>
      <vt:lpstr>Osim ulaganja u tekuće funkcioniranje, ovi programi su podržani i ulaganjem u njihove kapitalne potrebe </vt:lpstr>
      <vt:lpstr>Program poticanja gospodarstva i turizma </vt:lpstr>
      <vt:lpstr>Programi socijalne skrbi i zaštite </vt:lpstr>
      <vt:lpstr>Kapitalna ulaganja u komunalnu infrastrukturu </vt:lpstr>
      <vt:lpstr>Održavanje komunalne infrastrukture </vt:lpstr>
      <vt:lpstr>Projekt “Stara škola”</vt:lpstr>
      <vt:lpstr>Projekt “Boćalište”</vt:lpstr>
      <vt:lpstr>Projekt “Trg Selce”</vt:lpstr>
      <vt:lpstr>HVALA NA PAŽNJI.  VRIJEME JE ZA VAŠA PITANJA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Renata Jurić</dc:creator>
  <cp:lastModifiedBy>Jasna Perhat</cp:lastModifiedBy>
  <cp:revision>84</cp:revision>
  <cp:lastPrinted>2015-12-09T12:36:55Z</cp:lastPrinted>
  <dcterms:created xsi:type="dcterms:W3CDTF">2015-11-18T19:47:11Z</dcterms:created>
  <dcterms:modified xsi:type="dcterms:W3CDTF">2015-12-09T12:40:45Z</dcterms:modified>
</cp:coreProperties>
</file>